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3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7" r:id="rId2"/>
    <p:sldId id="258" r:id="rId3"/>
    <p:sldId id="264" r:id="rId4"/>
    <p:sldId id="273" r:id="rId5"/>
    <p:sldId id="274" r:id="rId6"/>
    <p:sldId id="272" r:id="rId7"/>
    <p:sldId id="275" r:id="rId8"/>
    <p:sldId id="265" r:id="rId9"/>
    <p:sldId id="267" r:id="rId10"/>
    <p:sldId id="276" r:id="rId11"/>
    <p:sldId id="268" r:id="rId12"/>
    <p:sldId id="269" r:id="rId13"/>
    <p:sldId id="271" r:id="rId14"/>
    <p:sldId id="270" r:id="rId15"/>
    <p:sldId id="259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61" r:id="rId26"/>
    <p:sldId id="262" r:id="rId27"/>
    <p:sldId id="263" r:id="rId28"/>
    <p:sldId id="286" r:id="rId29"/>
    <p:sldId id="287" r:id="rId30"/>
    <p:sldId id="290" r:id="rId31"/>
    <p:sldId id="322" r:id="rId32"/>
    <p:sldId id="288" r:id="rId33"/>
    <p:sldId id="307" r:id="rId34"/>
    <p:sldId id="289" r:id="rId35"/>
    <p:sldId id="308" r:id="rId36"/>
    <p:sldId id="292" r:id="rId37"/>
    <p:sldId id="310" r:id="rId38"/>
    <p:sldId id="309" r:id="rId39"/>
    <p:sldId id="311" r:id="rId40"/>
    <p:sldId id="313" r:id="rId41"/>
    <p:sldId id="299" r:id="rId42"/>
    <p:sldId id="314" r:id="rId43"/>
    <p:sldId id="298" r:id="rId44"/>
    <p:sldId id="315" r:id="rId45"/>
    <p:sldId id="304" r:id="rId46"/>
    <p:sldId id="301" r:id="rId47"/>
    <p:sldId id="297" r:id="rId48"/>
    <p:sldId id="316" r:id="rId49"/>
    <p:sldId id="317" r:id="rId50"/>
    <p:sldId id="318" r:id="rId51"/>
    <p:sldId id="295" r:id="rId52"/>
    <p:sldId id="319" r:id="rId53"/>
    <p:sldId id="320" r:id="rId54"/>
    <p:sldId id="302" r:id="rId55"/>
    <p:sldId id="306" r:id="rId56"/>
    <p:sldId id="294" r:id="rId57"/>
    <p:sldId id="32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FFFFF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89123" autoAdjust="0"/>
  </p:normalViewPr>
  <p:slideViewPr>
    <p:cSldViewPr snapToGrid="0">
      <p:cViewPr>
        <p:scale>
          <a:sx n="100" d="100"/>
          <a:sy n="100" d="100"/>
        </p:scale>
        <p:origin x="3330" y="101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635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76200">
                <a:noFill/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noFill/>
                <a:ln w="76200">
                  <a:noFill/>
                </a:ln>
                <a:effectLst/>
              </c:spPr>
            </c:marker>
            <c:bubble3D val="0"/>
            <c:spPr>
              <a:ln w="63500" cap="rnd">
                <a:solidFill>
                  <a:srgbClr val="0070C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A2C-48C9-878E-C5FACE9189DE}"/>
              </c:ext>
            </c:extLst>
          </c:dPt>
          <c:dPt>
            <c:idx val="9"/>
            <c:marker>
              <c:symbol val="circle"/>
              <c:size val="5"/>
              <c:spPr>
                <a:noFill/>
                <a:ln w="76200">
                  <a:noFill/>
                </a:ln>
                <a:effectLst/>
              </c:spPr>
            </c:marker>
            <c:bubble3D val="0"/>
            <c:spPr>
              <a:ln w="63500" cap="rnd">
                <a:solidFill>
                  <a:srgbClr val="0070C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A2C-48C9-878E-C5FACE9189DE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100</c:v>
                </c:pt>
                <c:pt idx="1">
                  <c:v>200</c:v>
                </c:pt>
                <c:pt idx="2">
                  <c:v>350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A2C-48C9-878E-C5FACE9189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BA2C-48C9-878E-C5FACE9189D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Sheet1!$D$2:$D$19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BA2C-48C9-878E-C5FACE9189D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Sheet1!$E$2:$E$19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BA2C-48C9-878E-C5FACE9189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025"/>
          <c:min val="20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5"/>
        <c:minorUnit val="5"/>
      </c:valAx>
      <c:valAx>
        <c:axId val="198242271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755242986230144E-2"/>
          <c:y val="3.580478858606341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635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63500">
                <a:solidFill>
                  <a:schemeClr val="accent6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0FAA-464A-91D3-487854498A47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FAA-464A-91D3-487854498A4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FAA-464A-91D3-487854498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3"/>
          <c:min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755242986230144E-2"/>
          <c:y val="3.580478858606341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635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63500">
                <a:solidFill>
                  <a:schemeClr val="accent6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DF5-4B04-84D7-515B7A95284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DF5-4B04-84D7-515B7A95284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0.5</c:v>
                </c:pt>
                <c:pt idx="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DF5-4B04-84D7-515B7A9528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3"/>
          <c:min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755242986230144E-2"/>
          <c:y val="3.580478858606341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635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63500">
                <a:solidFill>
                  <a:schemeClr val="accent6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480-4160-BCF5-B1636FCBCD42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480-4160-BCF5-B1636FCBCD4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0.5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480-4160-BCF5-B1636FCBCD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3"/>
          <c:min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755242986230144E-2"/>
          <c:y val="3.580478858606341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635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63500">
                <a:solidFill>
                  <a:schemeClr val="accent6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D349-486D-B033-D997897B382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D349-486D-B033-D997897B382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349-486D-B033-D997897B38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3"/>
          <c:min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980496890498564E-2"/>
          <c:y val="2.4335299522779144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635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127000">
                <a:solidFill>
                  <a:schemeClr val="accent6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6"/>
                </a:solidFill>
                <a:ln w="1270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0FAA-464A-91D3-487854498A47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chemeClr val="accent6"/>
                </a:solidFill>
                <a:ln w="1270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FAA-464A-91D3-487854498A4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FAA-464A-91D3-487854498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3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@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29F-4912-9814-3F5366FA7BF7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929F-4912-9814-3F5366FA7BF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100</c:v>
                </c:pt>
                <c:pt idx="1">
                  <c:v>200</c:v>
                </c:pt>
                <c:pt idx="2">
                  <c:v>350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29F-4912-9814-3F5366FA7B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29F-4912-9814-3F5366FA7B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Sheet1!$D$2:$D$19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29F-4912-9814-3F5366FA7BF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2225" cap="rnd">
              <a:solidFill>
                <a:schemeClr val="accent6">
                  <a:lumMod val="60000"/>
                </a:schemeClr>
              </a:solidFill>
            </a:ln>
            <a:effectLst>
              <a:glow rad="139700">
                <a:schemeClr val="accent6">
                  <a:lumMod val="60000"/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lumMod val="60000"/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Sheet1!$E$2:$E$19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929F-4912-9814-3F5366FA7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025"/>
          <c:min val="200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5"/>
        <c:minorUnit val="5"/>
      </c:valAx>
      <c:valAx>
        <c:axId val="198242271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CDC-42B5-BAB1-010335C72D05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CDC-42B5-BAB1-010335C72D0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CDC-42B5-BAB1-010335C72D05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CDC-42B5-BAB1-010335C72D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BC2E-4A45-9C48-981FEFF3564D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BC2E-4A45-9C48-981FEFF3564D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C2E-4A45-9C48-981FEFF3564D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C2E-4A45-9C48-981FEFF35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38.8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5316 24575,'1'-3'0,"0"1"0,0-1 0,0 0 0,0 0 0,0 0 0,1 1 0,-1-1 0,1 1 0,0-1 0,0 1 0,0 0 0,4-4 0,31-28 0,-33 31 0,29-23 0,-20 17 0,-1-1 0,0-1 0,0 0 0,14-19 0,81-96 0,-80 92 0,-2-2 0,29-54 0,-29 44 0,35-44 0,-49 73 0,0-1 0,-1 0 0,-2-1 0,9-24 0,12-24 0,-1 14 0,-13 27 0,-2-1 0,0-1 0,15-51 0,-1-18 0,7-29 0,-27 99 0,1 1 0,15-35 0,-15 44 0,-1-1 0,0-1 0,-2 1 0,0-1 0,-1 0 0,2-27 0,6-70 0,-3 50 0,24-119 0,-9 56 0,-1 17 0,-5 58 0,-14 44 0,0 0 0,-1 0 0,0 0 0,-1 0 0,3-21 0,4-57 0,-4 53 0,0-43 0,16-105 0,-12 31 0,1-14 0,-11-668 0,0 807 0,-2 0 0,-1 1 0,-8-29 0,-4-21 0,13 60 0,-1 1 0,-11-28 0,-3-12 0,-45-307 0,35 207 0,17 105 0,3-1 0,-5-94 0,12 135 0,0 0 0,-1 0 0,0 1 0,0-1 0,-1 0 0,-6-12 0,5 12 0,0-1 0,1 0 0,0 0 0,0-1 0,0-11 0,3-155 96,1 81-1557,-1 79-5365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39.691"/>
    </inkml:context>
    <inkml:brush xml:id="br0">
      <inkml:brushProperty name="width" value="0.1" units="cm"/>
      <inkml:brushProperty name="height" value="0.1" units="cm"/>
      <inkml:brushProperty name="color" value="#FF40FF"/>
    </inkml:brush>
  </inkml:definitions>
  <inkml:trace contextRef="#ctx0" brushRef="#br0">0 0 24575,'4'0'0,"4"0"0,4 0 0,3 0 0,3 0 0,5 0 0,2 0 0,0 0 0,-1 0 0,-1 0 0,-1 0 0,-1 0 0,3 0 0,0 0 0,0 0 0,-1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40.817"/>
    </inkml:context>
    <inkml:brush xml:id="br0">
      <inkml:brushProperty name="width" value="0.1" units="cm"/>
      <inkml:brushProperty name="height" value="0.1" units="cm"/>
      <inkml:brushProperty name="color" value="#FF40FF"/>
    </inkml:brush>
  </inkml:definitions>
  <inkml:trace contextRef="#ctx0" brushRef="#br0">1 0 24575,'416'0'-1365,"-398"0"-5461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45.544"/>
    </inkml:context>
    <inkml:brush xml:id="br0">
      <inkml:brushProperty name="width" value="0.1" units="cm"/>
      <inkml:brushProperty name="height" value="0.1" units="cm"/>
      <inkml:brushProperty name="color" value="#FF40FF"/>
    </inkml:brush>
  </inkml:definitions>
  <inkml:trace contextRef="#ctx0" brushRef="#br0">0 334 24575,'1'-3'0,"0"0"0,1 1 0,-1-1 0,1 1 0,0-1 0,0 1 0,0 0 0,1 0 0,2-3 0,7-7 0,28-31 0,-31 36 0,-2-1 0,1 1 0,-2-1 0,1 0 0,-2-1 0,9-15 0,-3 1 0,25-39 0,-13 26 0,10-1 0,-31 35 0,-1 0 0,1 1 0,0-1 0,0 0 0,1 1 0,-1-1 0,0 1 0,1 0 0,0 0 0,-1-1 0,1 1 0,0 0 0,0 1 0,-1-1 0,1 0 0,5-1 0,-6 3 0,-1-1 0,0 0 0,0 1 0,0-1 0,0 1 0,0 0 0,0-1 0,0 1 0,0-1 0,0 1 0,0-1 0,-1 1 0,1 0 0,0 0 0,-1 0 0,1 0 0,-1-1 0,1 1 0,-1 0 0,1 0 0,-1 0 0,1 1 0,8 26 0,-7-19 0,10 31 0,-6-18 0,2 1 0,22 41 0,43 37-1365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39.6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24575,'4'0'0,"4"0"0,4 0 0,3 0 0,3 0 0,5 0 0,2 0 0,0 0 0,-1 0 0,-1 0 0,-1 0 0,-1 0 0,3 0 0,0 0 0,0 0 0,-1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40.8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24575,'416'0'-1365,"-398"0"-5461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45.5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0 470 24575,'1'-4'0,"0"0"0,1 1 0,-1-1 0,1 1 0,0-1 0,0 1 0,0 0 0,1 0 0,2-4 0,7-10 0,28-43 0,-31 50 0,-2-1 0,1 0 0,-2 0 0,1 0 0,-2-1 0,9-23 0,-3 3 0,25-55 0,-13 36 0,10 0 0,-31 48 0,-1 0 0,1 1 0,0 0 0,0-1 0,1 1 0,-1 0 0,0 0 0,1 0 0,0 1 0,-1-1 0,1 0 0,0 1 0,0 0 0,-1 0 0,1 0 0,5-2 0,-6 4 0,-1-1 0,0 1 0,0 0 0,0-1 0,0 1 0,0 0 0,0 0 0,0 0 0,0-1 0,0 1 0,0 0 0,-1 0 0,1 0 0,0 1 0,-1-1 0,1 0 0,-1 0 0,1 0 0,-1 0 0,1 0 0,-1 1 0,1 1 0,8 37 0,-7-28 0,10 44 0,-6-25 0,2 1 0,22 59 0,43 51-1365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38.8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5316 24575,'1'-3'0,"0"1"0,0-1 0,0 0 0,0 0 0,0 0 0,1 1 0,-1-1 0,1 1 0,0-1 0,0 1 0,0 0 0,4-4 0,31-28 0,-33 31 0,29-23 0,-20 17 0,-1-1 0,0-1 0,0 0 0,14-19 0,81-96 0,-80 92 0,-2-2 0,29-54 0,-29 44 0,35-44 0,-49 73 0,0-1 0,-1 0 0,-2-1 0,9-24 0,12-24 0,-1 14 0,-13 27 0,-2-1 0,0-1 0,15-51 0,-1-18 0,7-29 0,-27 99 0,1 1 0,15-35 0,-15 44 0,-1-1 0,0-1 0,-2 1 0,0-1 0,-1 0 0,2-27 0,6-70 0,-3 50 0,24-119 0,-9 56 0,-1 17 0,-5 58 0,-14 44 0,0 0 0,-1 0 0,0 0 0,-1 0 0,3-21 0,4-57 0,-4 53 0,0-43 0,16-105 0,-12 31 0,1-14 0,-11-668 0,0 807 0,-2 0 0,-1 1 0,-8-29 0,-4-21 0,13 60 0,-1 1 0,-11-28 0,-3-12 0,-45-307 0,35 207 0,17 105 0,3-1 0,-5-94 0,12 135 0,0 0 0,-1 0 0,0 1 0,0-1 0,-1 0 0,-6-12 0,5 12 0,0-1 0,1 0 0,0 0 0,0-1 0,0-11 0,3-155 96,1 81-1557,-1 79-5365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39.6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24575,'4'0'0,"4"0"0,4 0 0,3 0 0,3 0 0,5 0 0,2 0 0,0 0 0,-1 0 0,-1 0 0,-1 0 0,-1 0 0,3 0 0,0 0 0,0 0 0,-1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40.8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24575,'416'0'-1365,"-398"0"-5461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45.5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0 470 24575,'1'-4'0,"0"0"0,1 1 0,-1-1 0,1 1 0,0-1 0,0 1 0,0 0 0,1 0 0,2-4 0,7-10 0,28-43 0,-31 50 0,-2-1 0,1 0 0,-2 0 0,1 0 0,-2-1 0,9-23 0,-3 3 0,25-55 0,-13 36 0,10 0 0,-31 48 0,-1 0 0,1 1 0,0 0 0,0-1 0,1 1 0,-1 0 0,0 0 0,1 0 0,0 1 0,-1-1 0,1 0 0,0 1 0,0 0 0,-1 0 0,1 0 0,5-2 0,-6 4 0,-1-1 0,0 1 0,0 0 0,0-1 0,0 1 0,0 0 0,0 0 0,0 0 0,0-1 0,0 1 0,0 0 0,-1 0 0,1 0 0,0 1 0,-1-1 0,1 0 0,-1 0 0,1 0 0,-1 0 0,1 0 0,-1 1 0,1 1 0,8 37 0,-7-28 0,10 44 0,-6-25 0,2 1 0,22 59 0,43 51-1365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38.883"/>
    </inkml:context>
    <inkml:brush xml:id="br0">
      <inkml:brushProperty name="width" value="0.1" units="cm"/>
      <inkml:brushProperty name="height" value="0.1" units="cm"/>
      <inkml:brushProperty name="color" value="#FF40FF"/>
    </inkml:brush>
  </inkml:definitions>
  <inkml:trace contextRef="#ctx0" brushRef="#br0">0 3779 24575,'1'-2'0,"0"0"0,0 0 0,0 0 0,0 0 0,0 0 0,1 0 0,-1 0 0,1 1 0,0-2 0,0 2 0,0 0 0,4-4 0,31-19 0,-33 22 0,29-16 0,-20 11 0,-1 0 0,0-1 0,0 0 0,14-13 0,81-68 0,-80 64 0,-2 0 0,29-39 0,-29 31 0,35-31 0,-49 52 0,0-1 0,-1 1 0,-2-2 0,9-17 0,12-16 0,-1 9 0,-13 20 0,-2-1 0,0-1 0,15-37 0,-1-11 0,7-22 0,-27 71 0,1 0 0,15-24 0,-15 31 0,-1-1 0,0 0 0,-2 0 0,0-1 0,-1 1 0,2-20 0,6-49 0,-3 35 0,24-85 0,-9 41 0,-1 11 0,-5 42 0,-14 30 0,0 1 0,-1 0 0,0 0 0,-1 0 0,3-15 0,4-41 0,-4 39 0,0-32 0,16-74 0,-12 22 0,1-10 0,-11-475 0,0 574 0,-2 0 0,-1 0 0,-8-20 0,-4-15 0,13 43 0,-1 0 0,-11-19 0,-3-9 0,-45-219 0,35 148 0,17 75 0,3-2 0,-5-66 0,12 96 0,0 0 0,-1 0 0,0 1 0,0-2 0,-1 1 0,-6-8 0,5 8 0,0-1 0,1 0 0,0 0 0,0 0 0,0-9 0,3-109 96,1 57-1557,-1 56-5365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3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0573-AD57-5C44-D04C-2618E8D51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8C3F02-B100-AC7D-66FB-A44E25227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746B0-136A-FBEB-40CB-CBC1917E4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C91C8-09CE-286D-850A-12D06FDC5F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87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D728D-32AF-F60E-8403-76C98F21D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DC623-2F8A-CB52-3F28-6687B6535B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7C200-2463-7E70-AD13-49C9761EE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543F7-7361-1EB4-3656-CF4FB9CD82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07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5146F-2E7E-546B-8F8F-E57BA1768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6CF469-0509-1749-3786-B7AF53FF84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6A7BDF-0938-EC03-D689-5B2C124C6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7DBE2-CE93-C8C9-EFDC-7F159A8D5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22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3EAE4-F2F1-64BA-EAEF-84ABB99BA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5BA803-B62A-9E9C-7C03-7E391BBAA9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1D8B13-8A42-ACCE-7410-9F75608FA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A8654-FA2F-CC7E-61F1-863D9AE72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82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39832-9401-C513-E06B-24F6610FF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D638BE-7E36-2731-08DB-85D612C317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6A67FB-87D8-43FA-0648-40C1BA7B1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CEC58-DFE1-0C80-02A8-8693D65A0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68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50421-5A18-C2EE-0C27-BA34500D8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19BFE6-166D-ED40-4150-7EB52E0636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EEEABA-58AB-F86D-4557-8F10D38CC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6AFBC-37BF-3011-2C5B-E37F437B2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53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CAE9B-4C20-BA1D-B332-4081A5F58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1D0C1-5B6E-32F6-72E8-B55E082A5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0B5F3C-E42D-0F9F-FB58-7401765BC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366FD-D3F8-3A62-C551-FE0BAB5EF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2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33567-4CA4-2A6C-22D9-A83F3CCA6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D2184-89C6-DA33-D4B3-84DE1CAB5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705BCE-A94B-F81A-3719-D27598E48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9C84-5F10-F1B6-568C-F16A7041B9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13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8F982-2EF1-1094-3110-C384FCF5D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6368D-F6FA-409E-7ADF-B832BF152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07EB4B-F945-4B40-6501-BBF9604CA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E0F75-DD17-B0B7-046B-B3DA5FE481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13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79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B2844-0664-D167-4CBF-983E7238F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AA32A8-D698-5DA7-65F3-D85062647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4EDF07-9A3E-1C02-AE67-9D1744738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90730-1FD9-8B8B-6F14-110D83E3C3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23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23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9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2967F-7396-A79A-DB63-452CF0DDA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5CA897-5085-85C1-23E9-EDD4053E4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AE3B79-A00F-E777-F0AE-1B39E1835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5DD2E-E885-B506-6BD1-2888AB79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56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BB365-BDD5-AFD3-5705-9D6597060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FADE26-9EA3-EBB6-9354-80A011274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6FD12D-ABBD-FAF6-4AD2-FC659555C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84542-18E6-DB0E-0C1C-065925C4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49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89B65-CFAD-6F44-1AC5-C8278D5A3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DDAF8-77F5-06C0-8F49-89947B993F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973CD-C85E-9E4D-7553-3F88E4398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A7D51-43FB-C603-D86A-23EF97533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36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410F8-536F-F7A5-FDB4-02F3F3D37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517059-BD13-4CC5-E79D-F07FFEABF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9A7E66-F2C2-4818-BBC4-52CDA44A0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4F3D4-0BBD-C2E6-8D43-8B43223F4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9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CCDEPLRL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customXml" Target="../ink/ink2.xml"/><Relationship Id="rId12" Type="http://schemas.openxmlformats.org/officeDocument/2006/relationships/image" Target="../media/image12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1.png"/><Relationship Id="rId4" Type="http://schemas.openxmlformats.org/officeDocument/2006/relationships/image" Target="../media/image8.svg"/><Relationship Id="rId9" Type="http://schemas.openxmlformats.org/officeDocument/2006/relationships/customXml" Target="../ink/ink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customXml" Target="../ink/ink6.xml"/><Relationship Id="rId12" Type="http://schemas.openxmlformats.org/officeDocument/2006/relationships/image" Target="../media/image16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15.png"/><Relationship Id="rId4" Type="http://schemas.openxmlformats.org/officeDocument/2006/relationships/image" Target="../media/image8.svg"/><Relationship Id="rId9" Type="http://schemas.openxmlformats.org/officeDocument/2006/relationships/customXml" Target="../ink/ink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customXml" Target="../ink/ink10.xml"/><Relationship Id="rId12" Type="http://schemas.openxmlformats.org/officeDocument/2006/relationships/image" Target="../media/image22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0" Type="http://schemas.openxmlformats.org/officeDocument/2006/relationships/image" Target="../media/image21.png"/><Relationship Id="rId4" Type="http://schemas.openxmlformats.org/officeDocument/2006/relationships/image" Target="../media/image18.svg"/><Relationship Id="rId9" Type="http://schemas.openxmlformats.org/officeDocument/2006/relationships/customXml" Target="../ink/ink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8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27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6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27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65.png"/><Relationship Id="rId3" Type="http://schemas.openxmlformats.org/officeDocument/2006/relationships/image" Target="../media/image70.png"/><Relationship Id="rId21" Type="http://schemas.openxmlformats.org/officeDocument/2006/relationships/image" Target="../media/image87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3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65.png"/><Relationship Id="rId3" Type="http://schemas.openxmlformats.org/officeDocument/2006/relationships/image" Target="../media/image70.png"/><Relationship Id="rId21" Type="http://schemas.openxmlformats.org/officeDocument/2006/relationships/image" Target="../media/image87.png"/><Relationship Id="rId7" Type="http://schemas.openxmlformats.org/officeDocument/2006/relationships/image" Target="../media/image89.png"/><Relationship Id="rId12" Type="http://schemas.openxmlformats.org/officeDocument/2006/relationships/image" Target="../media/image79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3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91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91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93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93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98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23" Type="http://schemas.openxmlformats.org/officeDocument/2006/relationships/image" Target="../media/image97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93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100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23" Type="http://schemas.openxmlformats.org/officeDocument/2006/relationships/image" Target="../media/image99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101.png"/><Relationship Id="rId12" Type="http://schemas.openxmlformats.org/officeDocument/2006/relationships/image" Target="../media/image5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101.png"/><Relationship Id="rId12" Type="http://schemas.openxmlformats.org/officeDocument/2006/relationships/image" Target="../media/image5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103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23" Type="http://schemas.openxmlformats.org/officeDocument/2006/relationships/image" Target="../media/image102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101.png"/><Relationship Id="rId12" Type="http://schemas.openxmlformats.org/officeDocument/2006/relationships/image" Target="../media/image5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23" Type="http://schemas.openxmlformats.org/officeDocument/2006/relationships/image" Target="../media/image104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101.png"/><Relationship Id="rId12" Type="http://schemas.openxmlformats.org/officeDocument/2006/relationships/image" Target="../media/image5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101.png"/><Relationship Id="rId12" Type="http://schemas.openxmlformats.org/officeDocument/2006/relationships/image" Target="../media/image5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79.png"/><Relationship Id="rId18" Type="http://schemas.openxmlformats.org/officeDocument/2006/relationships/image" Target="../media/image108.png"/><Relationship Id="rId3" Type="http://schemas.openxmlformats.org/officeDocument/2006/relationships/image" Target="../media/image92.png"/><Relationship Id="rId21" Type="http://schemas.openxmlformats.org/officeDocument/2006/relationships/image" Target="../media/image96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1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77.png"/><Relationship Id="rId24" Type="http://schemas.openxmlformats.org/officeDocument/2006/relationships/image" Target="../media/image87.png"/><Relationship Id="rId5" Type="http://schemas.openxmlformats.org/officeDocument/2006/relationships/image" Target="../media/image105.png"/><Relationship Id="rId15" Type="http://schemas.openxmlformats.org/officeDocument/2006/relationships/image" Target="../media/image107.png"/><Relationship Id="rId23" Type="http://schemas.openxmlformats.org/officeDocument/2006/relationships/image" Target="../media/image86.png"/><Relationship Id="rId10" Type="http://schemas.openxmlformats.org/officeDocument/2006/relationships/image" Target="../media/image76.png"/><Relationship Id="rId19" Type="http://schemas.openxmlformats.org/officeDocument/2006/relationships/image" Target="../media/image8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80.png"/><Relationship Id="rId22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79.png"/><Relationship Id="rId18" Type="http://schemas.openxmlformats.org/officeDocument/2006/relationships/image" Target="../media/image110.png"/><Relationship Id="rId3" Type="http://schemas.openxmlformats.org/officeDocument/2006/relationships/image" Target="../media/image92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1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105.png"/><Relationship Id="rId15" Type="http://schemas.openxmlformats.org/officeDocument/2006/relationships/image" Target="../media/image107.png"/><Relationship Id="rId23" Type="http://schemas.openxmlformats.org/officeDocument/2006/relationships/image" Target="../media/image67.png"/><Relationship Id="rId10" Type="http://schemas.openxmlformats.org/officeDocument/2006/relationships/image" Target="../media/image76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79.png"/><Relationship Id="rId18" Type="http://schemas.openxmlformats.org/officeDocument/2006/relationships/image" Target="../media/image110.png"/><Relationship Id="rId3" Type="http://schemas.openxmlformats.org/officeDocument/2006/relationships/image" Target="../media/image92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1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105.png"/><Relationship Id="rId15" Type="http://schemas.openxmlformats.org/officeDocument/2006/relationships/image" Target="../media/image107.png"/><Relationship Id="rId23" Type="http://schemas.openxmlformats.org/officeDocument/2006/relationships/image" Target="../media/image67.png"/><Relationship Id="rId10" Type="http://schemas.openxmlformats.org/officeDocument/2006/relationships/image" Target="../media/image76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79.png"/><Relationship Id="rId18" Type="http://schemas.openxmlformats.org/officeDocument/2006/relationships/image" Target="../media/image110.png"/><Relationship Id="rId26" Type="http://schemas.openxmlformats.org/officeDocument/2006/relationships/image" Target="../media/image116.png"/><Relationship Id="rId3" Type="http://schemas.openxmlformats.org/officeDocument/2006/relationships/image" Target="../media/image92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82.png"/><Relationship Id="rId25" Type="http://schemas.openxmlformats.org/officeDocument/2006/relationships/image" Target="../media/image11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1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87.png"/><Relationship Id="rId5" Type="http://schemas.openxmlformats.org/officeDocument/2006/relationships/image" Target="../media/image105.png"/><Relationship Id="rId15" Type="http://schemas.openxmlformats.org/officeDocument/2006/relationships/image" Target="../media/image107.png"/><Relationship Id="rId23" Type="http://schemas.openxmlformats.org/officeDocument/2006/relationships/image" Target="../media/image67.png"/><Relationship Id="rId10" Type="http://schemas.openxmlformats.org/officeDocument/2006/relationships/image" Target="../media/image112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79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" Type="http://schemas.openxmlformats.org/officeDocument/2006/relationships/image" Target="../media/image92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82.png"/><Relationship Id="rId25" Type="http://schemas.openxmlformats.org/officeDocument/2006/relationships/image" Target="../media/image11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1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87.png"/><Relationship Id="rId5" Type="http://schemas.openxmlformats.org/officeDocument/2006/relationships/image" Target="../media/image105.png"/><Relationship Id="rId15" Type="http://schemas.openxmlformats.org/officeDocument/2006/relationships/image" Target="../media/image107.png"/><Relationship Id="rId23" Type="http://schemas.openxmlformats.org/officeDocument/2006/relationships/image" Target="../media/image67.png"/><Relationship Id="rId10" Type="http://schemas.openxmlformats.org/officeDocument/2006/relationships/image" Target="../media/image76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79.png"/><Relationship Id="rId18" Type="http://schemas.openxmlformats.org/officeDocument/2006/relationships/image" Target="../media/image110.png"/><Relationship Id="rId26" Type="http://schemas.openxmlformats.org/officeDocument/2006/relationships/image" Target="../media/image120.png"/><Relationship Id="rId3" Type="http://schemas.openxmlformats.org/officeDocument/2006/relationships/image" Target="../media/image92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5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1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67.png"/><Relationship Id="rId5" Type="http://schemas.openxmlformats.org/officeDocument/2006/relationships/image" Target="../media/image105.png"/><Relationship Id="rId15" Type="http://schemas.openxmlformats.org/officeDocument/2006/relationships/image" Target="../media/image107.png"/><Relationship Id="rId23" Type="http://schemas.openxmlformats.org/officeDocument/2006/relationships/image" Target="../media/image66.png"/><Relationship Id="rId10" Type="http://schemas.openxmlformats.org/officeDocument/2006/relationships/image" Target="../media/image112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119.png"/><Relationship Id="rId27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79.png"/><Relationship Id="rId18" Type="http://schemas.openxmlformats.org/officeDocument/2006/relationships/image" Target="../media/image110.png"/><Relationship Id="rId26" Type="http://schemas.openxmlformats.org/officeDocument/2006/relationships/image" Target="../media/image122.png"/><Relationship Id="rId3" Type="http://schemas.openxmlformats.org/officeDocument/2006/relationships/image" Target="../media/image92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5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1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67.png"/><Relationship Id="rId5" Type="http://schemas.openxmlformats.org/officeDocument/2006/relationships/image" Target="../media/image105.png"/><Relationship Id="rId15" Type="http://schemas.openxmlformats.org/officeDocument/2006/relationships/image" Target="../media/image107.png"/><Relationship Id="rId23" Type="http://schemas.openxmlformats.org/officeDocument/2006/relationships/image" Target="../media/image66.png"/><Relationship Id="rId10" Type="http://schemas.openxmlformats.org/officeDocument/2006/relationships/image" Target="../media/image112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Recurrent Neural Networks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ACA9-F400-90E2-D378-BF4A42150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FD18-1E5B-3D03-C8F6-9EFACC4D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03509"/>
            <a:ext cx="10515600" cy="1325563"/>
          </a:xfrm>
        </p:spPr>
        <p:txBody>
          <a:bodyPr/>
          <a:lstStyle/>
          <a:p>
            <a:r>
              <a:rPr lang="en-PH" dirty="0"/>
              <a:t>Examples of Sequential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98B0F-F670-CEF9-6FEF-C253F3B70B04}"/>
              </a:ext>
            </a:extLst>
          </p:cNvPr>
          <p:cNvSpPr txBox="1"/>
          <p:nvPr/>
        </p:nvSpPr>
        <p:spPr>
          <a:xfrm>
            <a:off x="6896100" y="3654290"/>
            <a:ext cx="5196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“The quick brown fox jumped over the lazy dog”</a:t>
            </a:r>
          </a:p>
        </p:txBody>
      </p:sp>
      <p:pic>
        <p:nvPicPr>
          <p:cNvPr id="9" name="Picture 8" descr="A white sound wave on a black background&#10;&#10;AI-generated content may be incorrect.">
            <a:extLst>
              <a:ext uri="{FF2B5EF4-FFF2-40B4-BE49-F238E27FC236}">
                <a16:creationId xmlns:a16="http://schemas.microsoft.com/office/drawing/2014/main" id="{E443E1CD-F212-980E-4940-1023F75AE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390" y="2964561"/>
            <a:ext cx="2114550" cy="2114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3442B6-1BFB-5E99-78CB-70E8F5518F59}"/>
              </a:ext>
            </a:extLst>
          </p:cNvPr>
          <p:cNvSpPr txBox="1"/>
          <p:nvPr/>
        </p:nvSpPr>
        <p:spPr>
          <a:xfrm>
            <a:off x="822960" y="5360602"/>
            <a:ext cx="108737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For </a:t>
            </a:r>
            <a:r>
              <a:rPr lang="en-US" sz="2500" b="1" dirty="0"/>
              <a:t>speech recognition</a:t>
            </a:r>
            <a:r>
              <a:rPr lang="en-US" sz="2500" dirty="0"/>
              <a:t>, </a:t>
            </a:r>
            <a:r>
              <a:rPr lang="en-US" sz="2500" b="1" dirty="0">
                <a:solidFill>
                  <a:srgbClr val="002060"/>
                </a:solidFill>
              </a:rPr>
              <a:t>audio signals </a:t>
            </a:r>
            <a:r>
              <a:rPr lang="en-US" sz="2500" dirty="0"/>
              <a:t>from spoken languages are sequential, Phonemes, syllables, and words are organized to form sentences.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8A44F3F-0294-3FC8-2B44-BD579473C2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6941629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4272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b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8A44F3F-0294-3FC8-2B44-BD579473C2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6941629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53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4" t="-714" r="-100224" b="-2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224" t="-714" r="-224" b="-2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3276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9C2E2-6DE9-92BE-62EA-F85BB62AA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51916-D6B8-1C7C-2F7F-8A935D66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03509"/>
            <a:ext cx="10515600" cy="1325563"/>
          </a:xfrm>
        </p:spPr>
        <p:txBody>
          <a:bodyPr/>
          <a:lstStyle/>
          <a:p>
            <a:r>
              <a:rPr lang="en-PH" dirty="0"/>
              <a:t>Examples of Sequential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EB77AB-835D-AEC9-4541-7467279A647A}"/>
              </a:ext>
            </a:extLst>
          </p:cNvPr>
          <p:cNvSpPr txBox="1"/>
          <p:nvPr/>
        </p:nvSpPr>
        <p:spPr>
          <a:xfrm>
            <a:off x="822960" y="5360839"/>
            <a:ext cx="108737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For </a:t>
            </a:r>
            <a:r>
              <a:rPr lang="en-US" sz="2500" b="1" dirty="0"/>
              <a:t>sentiment Classification</a:t>
            </a:r>
            <a:r>
              <a:rPr lang="en-US" sz="2500" dirty="0"/>
              <a:t>, </a:t>
            </a:r>
            <a:r>
              <a:rPr lang="en-US" sz="2500" b="1" dirty="0">
                <a:solidFill>
                  <a:srgbClr val="002060"/>
                </a:solidFill>
              </a:rPr>
              <a:t>textual data </a:t>
            </a:r>
            <a:r>
              <a:rPr lang="en-US" sz="2500" dirty="0"/>
              <a:t>such as sentences or paragraphs is inherently sequential. The meaning and sentiment of the sentence depend on the order and context of words used.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5FA724-6A23-88D8-C695-E2931A89C19A}"/>
              </a:ext>
            </a:extLst>
          </p:cNvPr>
          <p:cNvSpPr txBox="1"/>
          <p:nvPr/>
        </p:nvSpPr>
        <p:spPr>
          <a:xfrm>
            <a:off x="1195570" y="3779520"/>
            <a:ext cx="46794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“The movie is a waste of money”</a:t>
            </a:r>
          </a:p>
        </p:txBody>
      </p:sp>
      <p:pic>
        <p:nvPicPr>
          <p:cNvPr id="11" name="Picture 10" descr="A star on a black background&#10;&#10;AI-generated content may be incorrect.">
            <a:extLst>
              <a:ext uri="{FF2B5EF4-FFF2-40B4-BE49-F238E27FC236}">
                <a16:creationId xmlns:a16="http://schemas.microsoft.com/office/drawing/2014/main" id="{65394EB3-B12A-889D-8BFC-2D68FABD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33" y="3658047"/>
            <a:ext cx="3385673" cy="7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685230E-2EA9-C0FE-9859-1173C24A23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4272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b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685230E-2EA9-C0FE-9859-1173C24A23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53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4" t="-714" r="-100224" b="-2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224" t="-714" r="-224" b="-2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737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F709-F31B-0A3C-0F5E-F20F54EF3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BFD08-F09B-089A-1736-2A9BA39E5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03509"/>
            <a:ext cx="10515600" cy="1325563"/>
          </a:xfrm>
        </p:spPr>
        <p:txBody>
          <a:bodyPr/>
          <a:lstStyle/>
          <a:p>
            <a:r>
              <a:rPr lang="en-PH" dirty="0"/>
              <a:t>Examples of Sequential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54E40-52FD-BC96-86BD-9A68EAC196CA}"/>
              </a:ext>
            </a:extLst>
          </p:cNvPr>
          <p:cNvSpPr txBox="1"/>
          <p:nvPr/>
        </p:nvSpPr>
        <p:spPr>
          <a:xfrm>
            <a:off x="822960" y="5360839"/>
            <a:ext cx="108737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For </a:t>
            </a:r>
            <a:r>
              <a:rPr lang="en-US" sz="2500" b="1" dirty="0"/>
              <a:t>machine translation</a:t>
            </a:r>
            <a:r>
              <a:rPr lang="en-US" sz="2500" dirty="0"/>
              <a:t>, </a:t>
            </a:r>
            <a:r>
              <a:rPr lang="en-US" sz="2500" b="1" dirty="0">
                <a:solidFill>
                  <a:srgbClr val="002060"/>
                </a:solidFill>
              </a:rPr>
              <a:t>textual data </a:t>
            </a:r>
            <a:r>
              <a:rPr lang="en-US" sz="2500" dirty="0"/>
              <a:t>such as sentences or paragraphs is inherently sequential. The order of words carries important context and grammatical meaning that must be preserved for accurate translation.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6736D-558C-F2E9-CCFD-D1D2B908428A}"/>
              </a:ext>
            </a:extLst>
          </p:cNvPr>
          <p:cNvSpPr txBox="1"/>
          <p:nvPr/>
        </p:nvSpPr>
        <p:spPr>
          <a:xfrm>
            <a:off x="1178806" y="3779519"/>
            <a:ext cx="47632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/>
              <a:t>Voulez-vous</a:t>
            </a:r>
            <a:r>
              <a:rPr lang="en-PH" sz="2500" dirty="0"/>
              <a:t> chanter avec </a:t>
            </a:r>
            <a:r>
              <a:rPr lang="en-PH" sz="2500" dirty="0" err="1"/>
              <a:t>moi</a:t>
            </a:r>
            <a:r>
              <a:rPr lang="en-PH" sz="25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591F37-5329-E281-5EDD-4EFA1859159C}"/>
              </a:ext>
            </a:extLst>
          </p:cNvPr>
          <p:cNvSpPr txBox="1"/>
          <p:nvPr/>
        </p:nvSpPr>
        <p:spPr>
          <a:xfrm>
            <a:off x="6874577" y="3779520"/>
            <a:ext cx="42233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Do you want to sing with 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21BACA0C-79AD-CB87-EBFF-F1BBA2D9DD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4272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b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21BACA0C-79AD-CB87-EBFF-F1BBA2D9DD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53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4" t="-714" r="-100224" b="-2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24" t="-714" r="-224" b="-2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9232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60B66-5278-04A1-06B4-26DAA5CD5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BA23-8FFA-6757-3A19-AEA6E4D4D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03509"/>
            <a:ext cx="10515600" cy="1325563"/>
          </a:xfrm>
        </p:spPr>
        <p:txBody>
          <a:bodyPr/>
          <a:lstStyle/>
          <a:p>
            <a:r>
              <a:rPr lang="en-PH" dirty="0"/>
              <a:t>Examples of Sequential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306D9-655D-0298-BA10-991A2051B2D4}"/>
              </a:ext>
            </a:extLst>
          </p:cNvPr>
          <p:cNvSpPr txBox="1"/>
          <p:nvPr/>
        </p:nvSpPr>
        <p:spPr>
          <a:xfrm>
            <a:off x="822960" y="5360839"/>
            <a:ext cx="108737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For </a:t>
            </a:r>
            <a:r>
              <a:rPr lang="en-US" sz="2500" b="1" dirty="0"/>
              <a:t>name entity recognition, </a:t>
            </a:r>
            <a:r>
              <a:rPr lang="en-US" sz="2500" dirty="0"/>
              <a:t>the order of words in textual data matters to identify entities in a paragraph as the meaning and classification of each word depend on its surrounding context and position within the sentence.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0440A-0292-331E-27CD-C05D43881295}"/>
              </a:ext>
            </a:extLst>
          </p:cNvPr>
          <p:cNvSpPr txBox="1"/>
          <p:nvPr/>
        </p:nvSpPr>
        <p:spPr>
          <a:xfrm>
            <a:off x="1101852" y="3538246"/>
            <a:ext cx="4183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Yesterday, Harry Potter met Hermione Granger.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06942-2123-846E-B73A-3709107809C4}"/>
              </a:ext>
            </a:extLst>
          </p:cNvPr>
          <p:cNvSpPr txBox="1"/>
          <p:nvPr/>
        </p:nvSpPr>
        <p:spPr>
          <a:xfrm>
            <a:off x="6794000" y="3538246"/>
            <a:ext cx="4384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Yesterday, </a:t>
            </a:r>
            <a:r>
              <a:rPr lang="en-PH" sz="3000" b="1" dirty="0">
                <a:solidFill>
                  <a:srgbClr val="FF0000"/>
                </a:solidFill>
              </a:rPr>
              <a:t>Harry Potter </a:t>
            </a:r>
            <a:r>
              <a:rPr lang="en-PH" sz="3000" dirty="0"/>
              <a:t>met </a:t>
            </a:r>
            <a:r>
              <a:rPr lang="en-PH" sz="3000" b="1" dirty="0">
                <a:solidFill>
                  <a:srgbClr val="FF0000"/>
                </a:solidFill>
              </a:rPr>
              <a:t>Hermione Granger</a:t>
            </a:r>
            <a:r>
              <a:rPr lang="en-PH" sz="3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33C0438-FD05-BFCC-616D-8F3EE2CE55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4272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b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33C0438-FD05-BFCC-616D-8F3EE2CE55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53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4" t="-714" r="-100224" b="-2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24" t="-714" r="-224" b="-2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68814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89540-F05E-E300-FEC1-7A542C652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F365-E593-0335-588D-3D0EA9849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03509"/>
            <a:ext cx="10515600" cy="1325563"/>
          </a:xfrm>
        </p:spPr>
        <p:txBody>
          <a:bodyPr/>
          <a:lstStyle/>
          <a:p>
            <a:r>
              <a:rPr lang="en-PH" dirty="0"/>
              <a:t>Examples of Sequential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96DB0-5FA6-EBC0-0C25-EBF0C471C5EE}"/>
              </a:ext>
            </a:extLst>
          </p:cNvPr>
          <p:cNvSpPr txBox="1"/>
          <p:nvPr/>
        </p:nvSpPr>
        <p:spPr>
          <a:xfrm>
            <a:off x="822960" y="5360839"/>
            <a:ext cx="108737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For </a:t>
            </a:r>
            <a:r>
              <a:rPr lang="en-US" sz="2500" b="1" dirty="0"/>
              <a:t>video activity recognition</a:t>
            </a:r>
            <a:r>
              <a:rPr lang="en-US" sz="2500" dirty="0"/>
              <a:t>, </a:t>
            </a:r>
            <a:r>
              <a:rPr lang="en-US" sz="2500" b="1" dirty="0">
                <a:solidFill>
                  <a:srgbClr val="002060"/>
                </a:solidFill>
              </a:rPr>
              <a:t>video data </a:t>
            </a:r>
            <a:r>
              <a:rPr lang="en-US" sz="2500" dirty="0"/>
              <a:t>is composed of frames that serve as a snapshot of a scene at a specific time. The sequence of frames creates the illusion of motion.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7BDD6-A80F-DDC4-E657-43B241006BB2}"/>
              </a:ext>
            </a:extLst>
          </p:cNvPr>
          <p:cNvSpPr txBox="1"/>
          <p:nvPr/>
        </p:nvSpPr>
        <p:spPr>
          <a:xfrm>
            <a:off x="7955239" y="3667893"/>
            <a:ext cx="2062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Running</a:t>
            </a:r>
          </a:p>
        </p:txBody>
      </p:sp>
      <p:pic>
        <p:nvPicPr>
          <p:cNvPr id="10" name="Picture 9" descr="A person in black tank top and shorts holding a bat&#10;&#10;AI-generated content may be incorrect.">
            <a:extLst>
              <a:ext uri="{FF2B5EF4-FFF2-40B4-BE49-F238E27FC236}">
                <a16:creationId xmlns:a16="http://schemas.microsoft.com/office/drawing/2014/main" id="{174DCC31-B55D-21C6-DB21-FD837349F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42" y="3121836"/>
            <a:ext cx="4716157" cy="18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7AAF3AC3-8404-7FF7-06E2-436F51184A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4272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b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7AAF3AC3-8404-7FF7-06E2-436F51184A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53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4" t="-714" r="-100224" b="-2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224" t="-714" r="-224" b="-2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9098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FD139FA-C302-C841-2207-61F24AD8194B}"/>
              </a:ext>
            </a:extLst>
          </p:cNvPr>
          <p:cNvSpPr txBox="1"/>
          <p:nvPr/>
        </p:nvSpPr>
        <p:spPr>
          <a:xfrm>
            <a:off x="1722354" y="5382270"/>
            <a:ext cx="97736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As our example, let us talk about stock market data in general.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9880FE-79C2-BA28-4F42-C9EB4AD3CDBF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18742992-67AE-1C36-EBA5-12CCDA58BA32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C0519D-C6A6-FF7B-2E1C-47D5917D264D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3BD38B-9B87-106E-3B43-19DBDEAA5C30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6278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527DF-5B2C-C8DB-C82F-43E990922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AA5579-65E3-87A9-4A47-3020C6CFA96B}"/>
              </a:ext>
            </a:extLst>
          </p:cNvPr>
          <p:cNvSpPr txBox="1"/>
          <p:nvPr/>
        </p:nvSpPr>
        <p:spPr>
          <a:xfrm>
            <a:off x="1722353" y="5382270"/>
            <a:ext cx="97736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When we look at stock prices, they tend to change over time.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3D3930-1C6D-BAE8-323E-E5A221DE747C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6A91FBE5-6F4E-DA37-7F3F-311CA5CD90C7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2FC115-C659-87D2-3D20-7F8C8A7893A1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03ECEE-B19F-327B-D905-A111F58777B4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715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C0970-826B-16C5-1F76-E83702BA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B68B7EE-10E8-E291-516E-F2401E1F7110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079BFF80-C91E-7CA6-338C-550C602170B1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02BA0B-C483-9FDF-188D-120B2C17CE05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420FB1-E486-2678-0427-36FCAFF5303E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5EC318D-19C8-8F57-7045-15E166BF6667}"/>
              </a:ext>
            </a:extLst>
          </p:cNvPr>
          <p:cNvSpPr txBox="1"/>
          <p:nvPr/>
        </p:nvSpPr>
        <p:spPr>
          <a:xfrm>
            <a:off x="1722353" y="5382270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 our example, </a:t>
            </a:r>
            <a:r>
              <a:rPr lang="en-US" sz="2500" b="1" dirty="0">
                <a:solidFill>
                  <a:srgbClr val="00B050"/>
                </a:solidFill>
              </a:rPr>
              <a:t>Google’s</a:t>
            </a:r>
            <a:r>
              <a:rPr lang="en-US" sz="2500" dirty="0"/>
              <a:t> stock price gradually increased from Day 1 to day 4 but it fell in Day 5.</a:t>
            </a:r>
          </a:p>
        </p:txBody>
      </p:sp>
    </p:spTree>
    <p:extLst>
      <p:ext uri="{BB962C8B-B14F-4D97-AF65-F5344CB8AC3E}">
        <p14:creationId xmlns:p14="http://schemas.microsoft.com/office/powerpoint/2010/main" val="964273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86E9C-98FA-6286-47E9-5CB6C5276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0FAEA-B079-8D30-B348-BC88A6B245AA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FAF44743-EDFB-DE3D-3AAE-5CD54714E338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E3E6CF-999E-18E0-172C-84EF065EFE14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0B5013-2B62-7FD3-D368-E0DB04E3B19F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FF8A925-3873-0990-34DD-F56C26575E43}"/>
              </a:ext>
            </a:extLst>
          </p:cNvPr>
          <p:cNvSpPr txBox="1"/>
          <p:nvPr/>
        </p:nvSpPr>
        <p:spPr>
          <a:xfrm>
            <a:off x="1722353" y="5382270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Also, the longer a company has been traded on the stock market, the more data we will have for it.</a:t>
            </a:r>
          </a:p>
        </p:txBody>
      </p:sp>
    </p:spTree>
    <p:extLst>
      <p:ext uri="{BB962C8B-B14F-4D97-AF65-F5344CB8AC3E}">
        <p14:creationId xmlns:p14="http://schemas.microsoft.com/office/powerpoint/2010/main" val="388383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8A8BB-FDD8-4B3E-D4A6-3D8FA54A0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72AD9FE-B024-6A04-2AF2-ED89DD36ED44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15852670-EA53-1690-D17A-22120B6EE9F6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F0D4CC-EBE7-93CF-D013-FBD0A568EFD4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E61A81-494F-7614-D2DC-AA386FB0F8E2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84DAC07-768B-5F6C-0C65-4232C59E2562}"/>
              </a:ext>
            </a:extLst>
          </p:cNvPr>
          <p:cNvSpPr txBox="1"/>
          <p:nvPr/>
        </p:nvSpPr>
        <p:spPr>
          <a:xfrm>
            <a:off x="1722353" y="5382270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 this example, we have more time series data for </a:t>
            </a:r>
            <a:r>
              <a:rPr lang="en-US" sz="2500" b="1" dirty="0">
                <a:solidFill>
                  <a:srgbClr val="00B050"/>
                </a:solidFill>
              </a:rPr>
              <a:t>Google</a:t>
            </a:r>
            <a:r>
              <a:rPr lang="en-US" sz="2500" dirty="0"/>
              <a:t> than we have for </a:t>
            </a:r>
            <a:r>
              <a:rPr lang="en-US" sz="2500" b="1" dirty="0">
                <a:solidFill>
                  <a:srgbClr val="FF40FF"/>
                </a:solidFill>
              </a:rPr>
              <a:t>Facebook</a:t>
            </a:r>
          </a:p>
        </p:txBody>
      </p:sp>
    </p:spTree>
    <p:extLst>
      <p:ext uri="{BB962C8B-B14F-4D97-AF65-F5344CB8AC3E}">
        <p14:creationId xmlns:p14="http://schemas.microsoft.com/office/powerpoint/2010/main" val="567014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3C85-B903-E0F3-0103-9061C39C54C9}"/>
              </a:ext>
            </a:extLst>
          </p:cNvPr>
          <p:cNvSpPr txBox="1">
            <a:spLocks/>
          </p:cNvSpPr>
          <p:nvPr/>
        </p:nvSpPr>
        <p:spPr>
          <a:xfrm>
            <a:off x="838200" y="8263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291F-9946-F703-6117-A63E1D989361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Sequential Data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?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?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4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114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42879-57D4-7A03-E845-E8088466B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78EC251-56D5-52F7-47BF-0160D8E451D3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61D17258-88BA-39ED-E3F7-B7C303D73E5C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4AB4B1-C132-D46E-6B2C-C402541EF708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54467E-FCFA-7B50-66CF-67B7DD00CE1B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4C59137-8125-7DC9-2E33-24A6FC37D518}"/>
              </a:ext>
            </a:extLst>
          </p:cNvPr>
          <p:cNvSpPr txBox="1"/>
          <p:nvPr/>
        </p:nvSpPr>
        <p:spPr>
          <a:xfrm>
            <a:off x="1722353" y="5382270"/>
            <a:ext cx="97736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What this means is, if we want a neural network to predict stock prices, then </a:t>
            </a:r>
            <a:r>
              <a:rPr lang="en-US" sz="2500" b="1" dirty="0">
                <a:solidFill>
                  <a:srgbClr val="002060"/>
                </a:solidFill>
              </a:rPr>
              <a:t>we need a neural network that works with sequential data with variable lengths</a:t>
            </a:r>
            <a:r>
              <a:rPr lang="en-US" sz="2500" dirty="0"/>
              <a:t>.</a:t>
            </a:r>
            <a:endParaRPr lang="en-US" sz="25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132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25D12-21F8-76D3-28E5-AB42D9CBB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BEBB-6B1A-7885-1D61-5BDB618E1D75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0B04558D-AD05-310A-833D-8C60DB6A44A8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AACCCD-43B2-F80A-50AF-AA2E4414362B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36178D-D76B-7FD7-5FFE-8D7E1CB43C4B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E66C1-519D-C1A3-9791-A3CA1EF43B8F}"/>
              </a:ext>
            </a:extLst>
          </p:cNvPr>
          <p:cNvSpPr txBox="1"/>
          <p:nvPr/>
        </p:nvSpPr>
        <p:spPr>
          <a:xfrm>
            <a:off x="1471613" y="5382270"/>
            <a:ext cx="100243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 other words, if we want to predict the stock price for </a:t>
            </a:r>
            <a:r>
              <a:rPr lang="en-US" sz="2500" b="1" dirty="0">
                <a:solidFill>
                  <a:srgbClr val="00B050"/>
                </a:solidFill>
              </a:rPr>
              <a:t>Google</a:t>
            </a:r>
            <a:r>
              <a:rPr lang="en-US" sz="2500" dirty="0"/>
              <a:t> on day </a:t>
            </a:r>
            <a:r>
              <a:rPr lang="en-US" sz="2500" b="1" dirty="0"/>
              <a:t>10</a:t>
            </a:r>
            <a:endParaRPr lang="en-US" sz="2500" b="1" dirty="0">
              <a:solidFill>
                <a:srgbClr val="FF40FF"/>
              </a:solidFill>
            </a:endParaRP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B547AAB4-14BB-D029-9466-AB2FC1FD1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0646" y="2326091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577AD2D-E9AC-DEF7-F0D5-DFFDA78A39B0}"/>
              </a:ext>
            </a:extLst>
          </p:cNvPr>
          <p:cNvGrpSpPr/>
          <p:nvPr/>
        </p:nvGrpSpPr>
        <p:grpSpPr>
          <a:xfrm>
            <a:off x="11072756" y="3367159"/>
            <a:ext cx="357840" cy="2090880"/>
            <a:chOff x="10808437" y="3159990"/>
            <a:chExt cx="357840" cy="20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B0B174-3F27-CFA6-1952-E569FBD816B7}"/>
                    </a:ext>
                  </a:extLst>
                </p14:cNvPr>
                <p14:cNvContentPartPr/>
                <p14:nvPr/>
              </p14:nvContentPartPr>
              <p14:xfrm>
                <a:off x="10808437" y="3336750"/>
                <a:ext cx="357840" cy="1914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B0B174-3F27-CFA6-1952-E569FBD816B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90437" y="3319110"/>
                  <a:ext cx="393480" cy="19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032BA61-511A-AF4F-B9EE-28CD1C7E6CED}"/>
                    </a:ext>
                  </a:extLst>
                </p14:cNvPr>
                <p14:cNvContentPartPr/>
                <p14:nvPr/>
              </p14:nvContentPartPr>
              <p14:xfrm>
                <a:off x="10979797" y="3336030"/>
                <a:ext cx="12168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032BA61-511A-AF4F-B9EE-28CD1C7E6CE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61797" y="3318030"/>
                  <a:ext cx="157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B02F316-E7AF-F19B-4935-3743686164F5}"/>
                    </a:ext>
                  </a:extLst>
                </p14:cNvPr>
                <p14:cNvContentPartPr/>
                <p14:nvPr/>
              </p14:nvContentPartPr>
              <p14:xfrm>
                <a:off x="11008237" y="3336030"/>
                <a:ext cx="15660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B02F316-E7AF-F19B-4935-3743686164F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90597" y="3318030"/>
                  <a:ext cx="192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6190F80-9EA3-9CDF-F174-7099BB033A84}"/>
                    </a:ext>
                  </a:extLst>
                </p14:cNvPr>
                <p14:cNvContentPartPr/>
                <p14:nvPr/>
              </p14:nvContentPartPr>
              <p14:xfrm>
                <a:off x="10994197" y="3159990"/>
                <a:ext cx="157680" cy="169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6190F80-9EA3-9CDF-F174-7099BB033A8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976197" y="3141990"/>
                  <a:ext cx="193320" cy="20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8639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5A639-049E-159A-9C92-754CC3419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631794-C3F4-09E7-4981-23506FE04052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607515EF-F9D0-0E73-2C84-C43D2657145E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68F340-0579-946C-C4E0-C47CC64AA64E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A58CC9-69C1-1704-15D5-969874D4F92E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9D7069C-75F2-9727-943E-50B41379F52A}"/>
              </a:ext>
            </a:extLst>
          </p:cNvPr>
          <p:cNvSpPr txBox="1"/>
          <p:nvPr/>
        </p:nvSpPr>
        <p:spPr>
          <a:xfrm>
            <a:off x="1722353" y="5382270"/>
            <a:ext cx="97736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Then we might want to use the data from all </a:t>
            </a:r>
            <a:r>
              <a:rPr lang="en-US" sz="2500" b="1" dirty="0"/>
              <a:t>9 of the preceding days.</a:t>
            </a:r>
            <a:endParaRPr lang="en-US" sz="2500" b="1" dirty="0">
              <a:solidFill>
                <a:srgbClr val="FF40FF"/>
              </a:solidFill>
            </a:endParaRP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6D69DA75-AD27-9231-3FB7-FFB8C4746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9215" y="2240365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64E2C6E-2A2A-CA64-F541-A2440F99FB3F}"/>
              </a:ext>
            </a:extLst>
          </p:cNvPr>
          <p:cNvGrpSpPr/>
          <p:nvPr/>
        </p:nvGrpSpPr>
        <p:grpSpPr>
          <a:xfrm>
            <a:off x="11051325" y="3281433"/>
            <a:ext cx="357840" cy="2090880"/>
            <a:chOff x="10808437" y="3159990"/>
            <a:chExt cx="357840" cy="20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20841C8-D181-E4B5-264B-01167930DCAC}"/>
                    </a:ext>
                  </a:extLst>
                </p14:cNvPr>
                <p14:cNvContentPartPr/>
                <p14:nvPr/>
              </p14:nvContentPartPr>
              <p14:xfrm>
                <a:off x="10808437" y="3336750"/>
                <a:ext cx="357840" cy="1914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20841C8-D181-E4B5-264B-01167930DCA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90437" y="3318747"/>
                  <a:ext cx="393480" cy="1949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226A55E-07C8-DCD7-FAD2-5D565D0B35DF}"/>
                    </a:ext>
                  </a:extLst>
                </p14:cNvPr>
                <p14:cNvContentPartPr/>
                <p14:nvPr/>
              </p14:nvContentPartPr>
              <p14:xfrm>
                <a:off x="10979797" y="3336030"/>
                <a:ext cx="12168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226A55E-07C8-DCD7-FAD2-5D565D0B35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61850" y="3318030"/>
                  <a:ext cx="157215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49CFB0C-2B80-D3F4-99CE-5FA74B6E3409}"/>
                    </a:ext>
                  </a:extLst>
                </p14:cNvPr>
                <p14:cNvContentPartPr/>
                <p14:nvPr/>
              </p14:nvContentPartPr>
              <p14:xfrm>
                <a:off x="11008237" y="3336030"/>
                <a:ext cx="15660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49CFB0C-2B80-D3F4-99CE-5FA74B6E340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90237" y="3318030"/>
                  <a:ext cx="192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4E542D6-4D86-7174-3BCD-2FD8AA796C2C}"/>
                    </a:ext>
                  </a:extLst>
                </p14:cNvPr>
                <p14:cNvContentPartPr/>
                <p14:nvPr/>
              </p14:nvContentPartPr>
              <p14:xfrm>
                <a:off x="10994197" y="3159990"/>
                <a:ext cx="157680" cy="169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4E542D6-4D86-7174-3BCD-2FD8AA796C2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976197" y="3142028"/>
                  <a:ext cx="193320" cy="2047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1679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D0572-3ECB-4FD0-7F75-1F3CDE988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9C3B416-BD6B-C252-5396-FA75355938B9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47F1F6A4-C9F4-23C7-AD9F-6262F47B9940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115811-841D-5A39-6BA7-F1BDE21020C3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E47021-9C37-6DB3-6BB9-AE60AEFED989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83C6107-551D-4E55-510C-55202311FCC6}"/>
              </a:ext>
            </a:extLst>
          </p:cNvPr>
          <p:cNvSpPr txBox="1"/>
          <p:nvPr/>
        </p:nvSpPr>
        <p:spPr>
          <a:xfrm>
            <a:off x="1722353" y="5382270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 contrast, if we want to predict the stock price for </a:t>
            </a:r>
            <a:r>
              <a:rPr lang="en-US" sz="2500" b="1" dirty="0">
                <a:solidFill>
                  <a:srgbClr val="FF40FF"/>
                </a:solidFill>
              </a:rPr>
              <a:t>Facebook</a:t>
            </a:r>
            <a:r>
              <a:rPr lang="en-US" sz="2500" dirty="0"/>
              <a:t> on day </a:t>
            </a:r>
            <a:r>
              <a:rPr lang="en-US" sz="2500" b="1" dirty="0"/>
              <a:t>10, </a:t>
            </a:r>
            <a:r>
              <a:rPr lang="en-US" sz="2500" dirty="0"/>
              <a:t>then we would only have data for the preceding </a:t>
            </a:r>
            <a:r>
              <a:rPr lang="en-US" sz="2500" b="1" dirty="0"/>
              <a:t>5 days.</a:t>
            </a:r>
            <a:endParaRPr lang="en-US" sz="2500" b="1" dirty="0">
              <a:solidFill>
                <a:srgbClr val="FF40FF"/>
              </a:solidFill>
            </a:endParaRP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5BD3E8E5-7EB4-7051-8525-D171A5A91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8064" y="3035378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EC00214-4D08-BC85-78CB-1D411D9C5CFF}"/>
              </a:ext>
            </a:extLst>
          </p:cNvPr>
          <p:cNvGrpSpPr/>
          <p:nvPr/>
        </p:nvGrpSpPr>
        <p:grpSpPr>
          <a:xfrm>
            <a:off x="10990664" y="3967528"/>
            <a:ext cx="357840" cy="1486114"/>
            <a:chOff x="10808437" y="3159990"/>
            <a:chExt cx="357840" cy="20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296A0CD-A962-717D-D9B0-5EBD58F08AE9}"/>
                    </a:ext>
                  </a:extLst>
                </p14:cNvPr>
                <p14:cNvContentPartPr/>
                <p14:nvPr/>
              </p14:nvContentPartPr>
              <p14:xfrm>
                <a:off x="10808437" y="3336750"/>
                <a:ext cx="357840" cy="1914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296A0CD-A962-717D-D9B0-5EBD58F08AE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90437" y="3311424"/>
                  <a:ext cx="393480" cy="19642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DEC3406-CE7E-3ABA-4C43-939194CA0901}"/>
                    </a:ext>
                  </a:extLst>
                </p14:cNvPr>
                <p14:cNvContentPartPr/>
                <p14:nvPr/>
              </p14:nvContentPartPr>
              <p14:xfrm>
                <a:off x="10979797" y="3336030"/>
                <a:ext cx="12168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DEC3406-CE7E-3ABA-4C43-939194CA090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61850" y="3318030"/>
                  <a:ext cx="157215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A7F96A-A847-C4EA-22E7-AFAE2D6E62BD}"/>
                    </a:ext>
                  </a:extLst>
                </p14:cNvPr>
                <p14:cNvContentPartPr/>
                <p14:nvPr/>
              </p14:nvContentPartPr>
              <p14:xfrm>
                <a:off x="11008237" y="3336030"/>
                <a:ext cx="15660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A7F96A-A847-C4EA-22E7-AFAE2D6E62B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90237" y="3318030"/>
                  <a:ext cx="192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C7587AA-9D9C-DE92-A36F-20D8F2128D89}"/>
                    </a:ext>
                  </a:extLst>
                </p14:cNvPr>
                <p14:cNvContentPartPr/>
                <p14:nvPr/>
              </p14:nvContentPartPr>
              <p14:xfrm>
                <a:off x="10994197" y="3159990"/>
                <a:ext cx="157680" cy="169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C7587AA-9D9C-DE92-A36F-20D8F2128D8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976197" y="3134736"/>
                  <a:ext cx="193320" cy="21920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954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D5D50-6578-BD64-3360-F17CF1F33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0ACD88B-4184-6507-86FF-A3C2A7353A63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426C6404-8BD1-9B37-6902-EAB63DDD9135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066AF9-9C0E-1B82-166A-ECF046A1641C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328CA7-B426-7172-371B-9FF734C510ED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DEF3060-CD8C-D7F3-B973-A1051A6EAD67}"/>
              </a:ext>
            </a:extLst>
          </p:cNvPr>
          <p:cNvSpPr txBox="1"/>
          <p:nvPr/>
        </p:nvSpPr>
        <p:spPr>
          <a:xfrm>
            <a:off x="1722353" y="5382270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So we need a neural network to be flexible in terms of how much sequential data we use to make a prediction.</a:t>
            </a:r>
            <a:endParaRPr lang="en-US" sz="2500" b="1" dirty="0">
              <a:solidFill>
                <a:srgbClr val="FF40FF"/>
              </a:solidFill>
            </a:endParaRP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4BF03A07-1F2F-C743-6373-ED249E52D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8064" y="3035378"/>
            <a:ext cx="914400" cy="914400"/>
          </a:xfrm>
          <a:prstGeom prst="rect">
            <a:avLst/>
          </a:prstGeom>
        </p:spPr>
      </p:pic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6FD8F6AF-C546-7543-7565-1DEB594F1F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0646" y="23260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2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51526-3510-6539-6A77-3A4E5F52E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44756B-56AD-7240-3847-24AC7433E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697" y="1020790"/>
            <a:ext cx="7332605" cy="4320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729D484-B914-804C-44E0-C1F5586513D4}"/>
              </a:ext>
            </a:extLst>
          </p:cNvPr>
          <p:cNvSpPr txBox="1"/>
          <p:nvPr/>
        </p:nvSpPr>
        <p:spPr>
          <a:xfrm>
            <a:off x="1209175" y="5541758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 our introduction to neural network, we examined a neural network that made predictions using </a:t>
            </a:r>
            <a:r>
              <a:rPr lang="en-US" sz="2500" b="1" dirty="0"/>
              <a:t>1 input value, no more, no less</a:t>
            </a:r>
            <a:r>
              <a:rPr lang="en-US" sz="2500" dirty="0"/>
              <a:t>.</a:t>
            </a:r>
            <a:endParaRPr lang="en-US" sz="25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258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A686C-8C87-37FD-1A1D-1654169C6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765564-89C4-7594-A082-573727100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309" y="1000008"/>
            <a:ext cx="7913382" cy="43200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12EC7276-8E3A-E4D9-3AF7-A14461AD517B}"/>
              </a:ext>
            </a:extLst>
          </p:cNvPr>
          <p:cNvSpPr txBox="1"/>
          <p:nvPr/>
        </p:nvSpPr>
        <p:spPr>
          <a:xfrm>
            <a:off x="1209175" y="5541758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Also, in our </a:t>
            </a:r>
            <a:r>
              <a:rPr lang="en-US" sz="2500" dirty="0" err="1"/>
              <a:t>softmax</a:t>
            </a:r>
            <a:r>
              <a:rPr lang="en-US" sz="2500" dirty="0"/>
              <a:t> activation lecture, we saw a neural network that made predictions using </a:t>
            </a:r>
            <a:r>
              <a:rPr lang="en-US" sz="2500" b="1" dirty="0"/>
              <a:t>2 input values, no more, no less</a:t>
            </a:r>
            <a:r>
              <a:rPr lang="en-US" sz="2500" dirty="0"/>
              <a:t>.</a:t>
            </a:r>
            <a:endParaRPr lang="en-US" sz="25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486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86F6AD-C624-6429-EA43-B38BED2CC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0" y="1705478"/>
            <a:ext cx="12075739" cy="34470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4EAFE6D-04BD-746F-6787-D51B0F26C0DB}"/>
              </a:ext>
            </a:extLst>
          </p:cNvPr>
          <p:cNvSpPr txBox="1"/>
          <p:nvPr/>
        </p:nvSpPr>
        <p:spPr>
          <a:xfrm>
            <a:off x="1209175" y="5541758"/>
            <a:ext cx="97736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And in our convolutional neural network lecture, we saw a neural network that made a prediction using an </a:t>
            </a:r>
            <a:r>
              <a:rPr lang="en-US" sz="2500" b="1" dirty="0"/>
              <a:t>image that has a fixed size (</a:t>
            </a:r>
            <a:r>
              <a:rPr lang="en-US" sz="2500" b="1" dirty="0" err="1"/>
              <a:t>e.g</a:t>
            </a:r>
            <a:r>
              <a:rPr lang="en-US" sz="2500" b="1" dirty="0"/>
              <a:t> 256 x 256), no bigger, no smaller.</a:t>
            </a:r>
            <a:endParaRPr lang="en-US" sz="25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17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0B8FC-9D48-A103-E502-4177850B2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D85836-DD8F-5652-C6FA-1D89E30C4645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BC364DBB-076C-799A-1B68-6969350F603A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D27D2F-F3E1-6DD9-4EE1-599734176620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DFA002-EC45-0B38-C96B-0D8E4983977D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5EF4A40-1031-9D3F-4C7B-75CB08C204DD}"/>
              </a:ext>
            </a:extLst>
          </p:cNvPr>
          <p:cNvSpPr txBox="1"/>
          <p:nvPr/>
        </p:nvSpPr>
        <p:spPr>
          <a:xfrm>
            <a:off x="1722353" y="5382270"/>
            <a:ext cx="97736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However, now we need a neural network that can make a prediction using the </a:t>
            </a:r>
            <a:r>
              <a:rPr lang="en-US" sz="2500" b="1" dirty="0"/>
              <a:t>9 values </a:t>
            </a:r>
            <a:r>
              <a:rPr lang="en-US" sz="2500" dirty="0"/>
              <a:t>we have for </a:t>
            </a:r>
            <a:r>
              <a:rPr lang="en-US" sz="2500" b="1" dirty="0">
                <a:solidFill>
                  <a:srgbClr val="00B050"/>
                </a:solidFill>
              </a:rPr>
              <a:t>Google</a:t>
            </a:r>
            <a:r>
              <a:rPr lang="en-US" sz="2500" dirty="0"/>
              <a:t>, and </a:t>
            </a:r>
            <a:r>
              <a:rPr lang="en-US" sz="2500" b="1" dirty="0"/>
              <a:t>5</a:t>
            </a:r>
            <a:r>
              <a:rPr lang="en-US" sz="2500" dirty="0"/>
              <a:t> </a:t>
            </a:r>
            <a:r>
              <a:rPr lang="en-US" sz="2500" b="1" dirty="0"/>
              <a:t>values</a:t>
            </a:r>
            <a:r>
              <a:rPr lang="en-US" sz="2500" dirty="0"/>
              <a:t> we have for </a:t>
            </a:r>
            <a:r>
              <a:rPr lang="en-US" sz="2500" b="1" dirty="0">
                <a:solidFill>
                  <a:srgbClr val="FF40FF"/>
                </a:solidFill>
              </a:rPr>
              <a:t>Facebook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78CC74CD-64D7-E8EB-01E5-11CAB11BE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8064" y="3035378"/>
            <a:ext cx="914400" cy="914400"/>
          </a:xfrm>
          <a:prstGeom prst="rect">
            <a:avLst/>
          </a:prstGeom>
        </p:spPr>
      </p:pic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C043EB66-50DC-BFC5-32C4-5B2EDD5A3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0646" y="23260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4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A4C07-B1D5-310A-436B-8A4265623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F00DAEA-289F-CBDE-6214-EAAF65A2169D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E889355B-D49D-7810-BA34-292CADD77281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7E4568-C5FA-6659-4747-EFC7995A8C8F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FACF07-D30D-65A1-9C39-E819C1F20C26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2FBE574-58A2-C53F-7EF6-9862A1AD7E79}"/>
              </a:ext>
            </a:extLst>
          </p:cNvPr>
          <p:cNvSpPr txBox="1"/>
          <p:nvPr/>
        </p:nvSpPr>
        <p:spPr>
          <a:xfrm>
            <a:off x="1722353" y="5382270"/>
            <a:ext cx="97736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good news is that one way to deal with the problem of handling sequential data with variable lengths is to use a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b="1" dirty="0">
                <a:solidFill>
                  <a:srgbClr val="002060"/>
                </a:solidFill>
              </a:rPr>
              <a:t>Recurrent Neural Network(RNN)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7237DD42-9B32-D1D4-368B-C128E4518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8064" y="3035378"/>
            <a:ext cx="914400" cy="914400"/>
          </a:xfrm>
          <a:prstGeom prst="rect">
            <a:avLst/>
          </a:prstGeom>
        </p:spPr>
      </p:pic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D82C1F6F-69EE-0B5D-07BB-39C9C6869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0646" y="23260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8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9647-6916-6CE3-F66A-C286601E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DE12C-9319-F6A9-E213-F01240CC4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928360" cy="4351338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Sequential data refers to a type of data where</a:t>
            </a:r>
            <a:r>
              <a:rPr lang="en-PH" dirty="0">
                <a:solidFill>
                  <a:srgbClr val="002060"/>
                </a:solidFill>
              </a:rPr>
              <a:t> </a:t>
            </a:r>
            <a:r>
              <a:rPr lang="en-PH" b="1" dirty="0">
                <a:solidFill>
                  <a:srgbClr val="002060"/>
                </a:solidFill>
              </a:rPr>
              <a:t>the order of elements in important</a:t>
            </a:r>
            <a:r>
              <a:rPr lang="en-PH" dirty="0">
                <a:solidFill>
                  <a:srgbClr val="002060"/>
                </a:solidFill>
              </a:rPr>
              <a:t> </a:t>
            </a:r>
            <a:r>
              <a:rPr lang="en-PH" dirty="0"/>
              <a:t>and the elements are typically </a:t>
            </a:r>
            <a:r>
              <a:rPr lang="en-PH" b="1" dirty="0">
                <a:solidFill>
                  <a:srgbClr val="002060"/>
                </a:solidFill>
              </a:rPr>
              <a:t>arranged in a specific sequence </a:t>
            </a:r>
            <a:r>
              <a:rPr lang="en-PH" dirty="0"/>
              <a:t>or </a:t>
            </a:r>
            <a:r>
              <a:rPr lang="en-PH" b="1" dirty="0">
                <a:solidFill>
                  <a:srgbClr val="002060"/>
                </a:solidFill>
              </a:rPr>
              <a:t>chronological order</a:t>
            </a:r>
            <a:r>
              <a:rPr lang="en-PH" dirty="0"/>
              <a:t>.</a:t>
            </a:r>
          </a:p>
        </p:txBody>
      </p:sp>
      <p:pic>
        <p:nvPicPr>
          <p:cNvPr id="100" name="Picture 99" descr="A diagram of sequence data&#10;&#10;AI-generated content may be incorrect.">
            <a:extLst>
              <a:ext uri="{FF2B5EF4-FFF2-40B4-BE49-F238E27FC236}">
                <a16:creationId xmlns:a16="http://schemas.microsoft.com/office/drawing/2014/main" id="{63B4D837-8351-9CA8-A0B4-EDCC3F8EC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286869"/>
            <a:ext cx="516274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66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D7C37E-F749-C5DC-894B-F2C8276E8C73}"/>
              </a:ext>
            </a:extLst>
          </p:cNvPr>
          <p:cNvGrpSpPr/>
          <p:nvPr/>
        </p:nvGrpSpPr>
        <p:grpSpPr>
          <a:xfrm>
            <a:off x="1330666" y="816539"/>
            <a:ext cx="4320000" cy="2936158"/>
            <a:chOff x="2965426" y="1403510"/>
            <a:chExt cx="6539851" cy="4590490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E74C15CE-71D4-333E-F499-EF6174FF0D1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22135344"/>
                </p:ext>
              </p:extLst>
            </p:nvPr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9CF36-A5FF-0013-C143-6150DF69C296}"/>
                </a:ext>
              </a:extLst>
            </p:cNvPr>
            <p:cNvSpPr txBox="1"/>
            <p:nvPr/>
          </p:nvSpPr>
          <p:spPr>
            <a:xfrm>
              <a:off x="2965426" y="3140287"/>
              <a:ext cx="914566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Price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21A37-B78C-2F30-E954-8602AEF433F5}"/>
                </a:ext>
              </a:extLst>
            </p:cNvPr>
            <p:cNvSpPr txBox="1"/>
            <p:nvPr/>
          </p:nvSpPr>
          <p:spPr>
            <a:xfrm>
              <a:off x="6479211" y="5536871"/>
              <a:ext cx="777243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Day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676F41-8020-46A7-C0E0-14F49B76EF44}"/>
              </a:ext>
            </a:extLst>
          </p:cNvPr>
          <p:cNvGrpSpPr/>
          <p:nvPr/>
        </p:nvGrpSpPr>
        <p:grpSpPr>
          <a:xfrm>
            <a:off x="7097749" y="889224"/>
            <a:ext cx="4320000" cy="2909812"/>
            <a:chOff x="2965426" y="1444700"/>
            <a:chExt cx="6539851" cy="4549300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B8A33FB1-9E39-F3B7-DFFD-9CEA064DBF8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18973872"/>
                </p:ext>
              </p:extLst>
            </p:nvPr>
          </p:nvGraphicFramePr>
          <p:xfrm>
            <a:off x="3879992" y="1444700"/>
            <a:ext cx="5625285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480984-4A6F-F7B8-D8A8-6226A5DB40A5}"/>
                </a:ext>
              </a:extLst>
            </p:cNvPr>
            <p:cNvSpPr txBox="1"/>
            <p:nvPr/>
          </p:nvSpPr>
          <p:spPr>
            <a:xfrm>
              <a:off x="2965426" y="3140287"/>
              <a:ext cx="914566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Price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B53D9A-639B-1679-6A40-A448CBF06810}"/>
                </a:ext>
              </a:extLst>
            </p:cNvPr>
            <p:cNvSpPr txBox="1"/>
            <p:nvPr/>
          </p:nvSpPr>
          <p:spPr>
            <a:xfrm>
              <a:off x="6479211" y="5536871"/>
              <a:ext cx="777243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Day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B5444-EC2A-C6EF-130E-280078577CE3}"/>
              </a:ext>
            </a:extLst>
          </p:cNvPr>
          <p:cNvGrpSpPr/>
          <p:nvPr/>
        </p:nvGrpSpPr>
        <p:grpSpPr>
          <a:xfrm>
            <a:off x="1330666" y="3766941"/>
            <a:ext cx="4320000" cy="2936158"/>
            <a:chOff x="2965426" y="1403510"/>
            <a:chExt cx="6539851" cy="4590490"/>
          </a:xfrm>
        </p:grpSpPr>
        <p:graphicFrame>
          <p:nvGraphicFramePr>
            <p:cNvPr id="15" name="Chart 14">
              <a:extLst>
                <a:ext uri="{FF2B5EF4-FFF2-40B4-BE49-F238E27FC236}">
                  <a16:creationId xmlns:a16="http://schemas.microsoft.com/office/drawing/2014/main" id="{650CF9A0-FEE7-9DC3-4625-048D5743AA0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84365912"/>
                </p:ext>
              </p:extLst>
            </p:nvPr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7F9E1-E3CD-52A0-DA3F-48048097D1E1}"/>
                </a:ext>
              </a:extLst>
            </p:cNvPr>
            <p:cNvSpPr txBox="1"/>
            <p:nvPr/>
          </p:nvSpPr>
          <p:spPr>
            <a:xfrm>
              <a:off x="2965426" y="3140287"/>
              <a:ext cx="914566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Price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33AC60-0417-7339-DC74-8DBC6F0E1C53}"/>
                </a:ext>
              </a:extLst>
            </p:cNvPr>
            <p:cNvSpPr txBox="1"/>
            <p:nvPr/>
          </p:nvSpPr>
          <p:spPr>
            <a:xfrm>
              <a:off x="6479211" y="5536871"/>
              <a:ext cx="777243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Day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9634DF-DD31-7E88-A9AB-6052D3A5FBC5}"/>
              </a:ext>
            </a:extLst>
          </p:cNvPr>
          <p:cNvGrpSpPr/>
          <p:nvPr/>
        </p:nvGrpSpPr>
        <p:grpSpPr>
          <a:xfrm>
            <a:off x="7097749" y="3813280"/>
            <a:ext cx="4320000" cy="2936158"/>
            <a:chOff x="2965426" y="1403510"/>
            <a:chExt cx="6539851" cy="4590490"/>
          </a:xfrm>
        </p:grpSpPr>
        <p:graphicFrame>
          <p:nvGraphicFramePr>
            <p:cNvPr id="23" name="Chart 22">
              <a:extLst>
                <a:ext uri="{FF2B5EF4-FFF2-40B4-BE49-F238E27FC236}">
                  <a16:creationId xmlns:a16="http://schemas.microsoft.com/office/drawing/2014/main" id="{A42FE0F0-52F8-04C1-9D12-ED1CAF6FA5D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27936598"/>
                </p:ext>
              </p:extLst>
            </p:nvPr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9FAE30-3AFF-B0C5-EFC5-38C0A27D60EB}"/>
                </a:ext>
              </a:extLst>
            </p:cNvPr>
            <p:cNvSpPr txBox="1"/>
            <p:nvPr/>
          </p:nvSpPr>
          <p:spPr>
            <a:xfrm>
              <a:off x="2965426" y="3140287"/>
              <a:ext cx="914566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Price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8F3D24-46C5-2EBA-46D5-3C940C4CD11B}"/>
                </a:ext>
              </a:extLst>
            </p:cNvPr>
            <p:cNvSpPr txBox="1"/>
            <p:nvPr/>
          </p:nvSpPr>
          <p:spPr>
            <a:xfrm>
              <a:off x="6479211" y="5536871"/>
              <a:ext cx="777243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5417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EDDBF-8847-C19A-C602-CEF0ECA09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22B2EF-AC19-B5F0-2897-20703F2791C3}"/>
              </a:ext>
            </a:extLst>
          </p:cNvPr>
          <p:cNvSpPr txBox="1"/>
          <p:nvPr/>
        </p:nvSpPr>
        <p:spPr>
          <a:xfrm>
            <a:off x="1209176" y="5521248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To demonstrate how RNNs handle sequential data, we will use this simple example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C7299A-964E-F36F-AFB6-B1D6B1581D9A}"/>
              </a:ext>
            </a:extLst>
          </p:cNvPr>
          <p:cNvGrpSpPr/>
          <p:nvPr/>
        </p:nvGrpSpPr>
        <p:grpSpPr>
          <a:xfrm>
            <a:off x="2376256" y="1230592"/>
            <a:ext cx="7439486" cy="4290656"/>
            <a:chOff x="2559501" y="1123721"/>
            <a:chExt cx="7439486" cy="429065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D7A8610-3F84-5D70-DD23-E62CF08EF369}"/>
                </a:ext>
              </a:extLst>
            </p:cNvPr>
            <p:cNvGrpSpPr/>
            <p:nvPr/>
          </p:nvGrpSpPr>
          <p:grpSpPr>
            <a:xfrm>
              <a:off x="2559501" y="1123721"/>
              <a:ext cx="7136499" cy="4290656"/>
              <a:chOff x="3023105" y="1403510"/>
              <a:chExt cx="6482172" cy="4559308"/>
            </a:xfrm>
          </p:grpSpPr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3B1CCDF4-3F74-97B7-9EF6-A8DD4192A5C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33646371"/>
                  </p:ext>
                </p:extLst>
              </p:nvPr>
            </p:nvGraphicFramePr>
            <p:xfrm>
              <a:off x="3879993" y="1403510"/>
              <a:ext cx="5625284" cy="405098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D49E61-9F11-944D-8B16-40498D5630E1}"/>
                  </a:ext>
                </a:extLst>
              </p:cNvPr>
              <p:cNvSpPr txBox="1"/>
              <p:nvPr/>
            </p:nvSpPr>
            <p:spPr>
              <a:xfrm>
                <a:off x="3023105" y="3086306"/>
                <a:ext cx="714797" cy="425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Price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A2D35A-6C8E-7188-34FA-13832F801BF3}"/>
                  </a:ext>
                </a:extLst>
              </p:cNvPr>
              <p:cNvSpPr txBox="1"/>
              <p:nvPr/>
            </p:nvSpPr>
            <p:spPr>
              <a:xfrm>
                <a:off x="6507945" y="5537656"/>
                <a:ext cx="569398" cy="425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Day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960A0B-1AF7-9098-2735-78FD25DF5BEC}"/>
                </a:ext>
              </a:extLst>
            </p:cNvPr>
            <p:cNvSpPr txBox="1"/>
            <p:nvPr/>
          </p:nvSpPr>
          <p:spPr>
            <a:xfrm>
              <a:off x="3622897" y="4644196"/>
              <a:ext cx="1228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Yesterday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F8D445-ABE7-2834-9053-863A40FDAD65}"/>
                </a:ext>
              </a:extLst>
            </p:cNvPr>
            <p:cNvSpPr txBox="1"/>
            <p:nvPr/>
          </p:nvSpPr>
          <p:spPr>
            <a:xfrm>
              <a:off x="6281697" y="4639216"/>
              <a:ext cx="855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Today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2D0E60-8E64-82E2-8E3A-C8D6A38C3270}"/>
                </a:ext>
              </a:extLst>
            </p:cNvPr>
            <p:cNvSpPr txBox="1"/>
            <p:nvPr/>
          </p:nvSpPr>
          <p:spPr>
            <a:xfrm>
              <a:off x="8770713" y="4626225"/>
              <a:ext cx="1228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Tomorrow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4588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B3D2653-E93A-8152-4E32-0C3613F467EA}"/>
                  </a:ext>
                </a:extLst>
              </p:cNvPr>
              <p:cNvSpPr/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500" b="1" dirty="0"/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B3D2653-E93A-8152-4E32-0C3613F46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D3B326E-C8D7-E68A-9C43-68BD7FD215B4}"/>
              </a:ext>
            </a:extLst>
          </p:cNvPr>
          <p:cNvSpPr/>
          <p:nvPr/>
        </p:nvSpPr>
        <p:spPr>
          <a:xfrm>
            <a:off x="5906765" y="2828487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868917-24F4-BC9A-F40A-FF451DB33449}"/>
              </a:ext>
            </a:extLst>
          </p:cNvPr>
          <p:cNvSpPr/>
          <p:nvPr/>
        </p:nvSpPr>
        <p:spPr>
          <a:xfrm>
            <a:off x="10137278" y="2818261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7C49AC-26FC-724E-2CB4-73839BA8EC76}"/>
              </a:ext>
            </a:extLst>
          </p:cNvPr>
          <p:cNvCxnSpPr>
            <a:cxnSpLocks/>
            <a:stCxn id="2" idx="6"/>
            <a:endCxn id="20" idx="2"/>
          </p:cNvCxnSpPr>
          <p:nvPr/>
        </p:nvCxnSpPr>
        <p:spPr>
          <a:xfrm>
            <a:off x="2474685" y="3275461"/>
            <a:ext cx="1382301" cy="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4D5F2C-1A05-E2C2-94D6-827ED493B84A}"/>
              </a:ext>
            </a:extLst>
          </p:cNvPr>
          <p:cNvCxnSpPr>
            <a:cxnSpLocks/>
            <a:stCxn id="3" idx="6"/>
            <a:endCxn id="26" idx="2"/>
          </p:cNvCxnSpPr>
          <p:nvPr/>
        </p:nvCxnSpPr>
        <p:spPr>
          <a:xfrm flipV="1">
            <a:off x="6821165" y="3277182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7DFDC0-B0AB-C9E4-4E8A-9626393818AF}"/>
              </a:ext>
            </a:extLst>
          </p:cNvPr>
          <p:cNvSpPr txBox="1"/>
          <p:nvPr/>
        </p:nvSpPr>
        <p:spPr>
          <a:xfrm>
            <a:off x="1503936" y="4024749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33B2AC-BC06-D5A1-D912-41DF89CBCC41}"/>
              </a:ext>
            </a:extLst>
          </p:cNvPr>
          <p:cNvSpPr txBox="1"/>
          <p:nvPr/>
        </p:nvSpPr>
        <p:spPr>
          <a:xfrm>
            <a:off x="5621262" y="4025715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BDA25-CFFA-1072-11BD-54C02355D292}"/>
              </a:ext>
            </a:extLst>
          </p:cNvPr>
          <p:cNvSpPr txBox="1"/>
          <p:nvPr/>
        </p:nvSpPr>
        <p:spPr>
          <a:xfrm>
            <a:off x="9851775" y="4024749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CE9EA0-C7BE-B2DE-C748-0314E94534BA}"/>
                  </a:ext>
                </a:extLst>
              </p:cNvPr>
              <p:cNvSpPr txBox="1"/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CE9EA0-C7BE-B2DE-C748-0314E9453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D4FAE1-844A-3346-4ADC-0FDBBE0AD58A}"/>
                  </a:ext>
                </a:extLst>
              </p:cNvPr>
              <p:cNvSpPr txBox="1"/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D4FAE1-844A-3346-4ADC-0FDBBE0AD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245086D-51F7-4FC1-19C5-DE2BB4309D97}"/>
              </a:ext>
            </a:extLst>
          </p:cNvPr>
          <p:cNvSpPr/>
          <p:nvPr/>
        </p:nvSpPr>
        <p:spPr>
          <a:xfrm>
            <a:off x="5688448" y="2493169"/>
            <a:ext cx="1387136" cy="1457326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9372CE-EB1A-8847-AA2D-366737188E01}"/>
              </a:ext>
            </a:extLst>
          </p:cNvPr>
          <p:cNvSpPr/>
          <p:nvPr/>
        </p:nvSpPr>
        <p:spPr>
          <a:xfrm>
            <a:off x="1304282" y="2493169"/>
            <a:ext cx="1472467" cy="1457325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D31F7-3B53-6E55-7C7B-46F276A2639C}"/>
              </a:ext>
            </a:extLst>
          </p:cNvPr>
          <p:cNvSpPr/>
          <p:nvPr/>
        </p:nvSpPr>
        <p:spPr>
          <a:xfrm>
            <a:off x="9851775" y="2493169"/>
            <a:ext cx="1472467" cy="1531580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3318969-65BA-8897-E6E3-567B3A186518}"/>
                  </a:ext>
                </a:extLst>
              </p:cNvPr>
              <p:cNvSpPr/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3318969-65BA-8897-E6E3-567B3A186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31C200-B7D2-A86C-820E-2EAE6DC4CEF5}"/>
              </a:ext>
            </a:extLst>
          </p:cNvPr>
          <p:cNvCxnSpPr>
            <a:cxnSpLocks/>
            <a:stCxn id="20" idx="6"/>
            <a:endCxn id="3" idx="2"/>
          </p:cNvCxnSpPr>
          <p:nvPr/>
        </p:nvCxnSpPr>
        <p:spPr>
          <a:xfrm>
            <a:off x="4487223" y="3277182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28FEEF-AD95-F8FD-866A-40C5F71148F4}"/>
                  </a:ext>
                </a:extLst>
              </p:cNvPr>
              <p:cNvSpPr txBox="1"/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28FEEF-AD95-F8FD-866A-40C5F7114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C666338-24B1-B4BA-7963-74DBD2AAA357}"/>
                  </a:ext>
                </a:extLst>
              </p:cNvPr>
              <p:cNvSpPr/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C666338-24B1-B4BA-7963-74DBD2AAA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7A5DBC-2E8E-A84F-3534-0C2668C25DDF}"/>
              </a:ext>
            </a:extLst>
          </p:cNvPr>
          <p:cNvCxnSpPr>
            <a:cxnSpLocks/>
            <a:stCxn id="26" idx="6"/>
            <a:endCxn id="5" idx="2"/>
          </p:cNvCxnSpPr>
          <p:nvPr/>
        </p:nvCxnSpPr>
        <p:spPr>
          <a:xfrm flipV="1">
            <a:off x="8641313" y="3275461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39C493-1780-DB3A-95B3-1ABE36AA97D2}"/>
                  </a:ext>
                </a:extLst>
              </p:cNvPr>
              <p:cNvSpPr txBox="1"/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39C493-1780-DB3A-95B3-1ABE36AA9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4FDD3B4-6A1A-B526-9B35-959F83ADDC86}"/>
              </a:ext>
            </a:extLst>
          </p:cNvPr>
          <p:cNvSpPr txBox="1"/>
          <p:nvPr/>
        </p:nvSpPr>
        <p:spPr>
          <a:xfrm>
            <a:off x="6048336" y="2904292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71E9F3-3209-EE6E-EFCD-D2AE1FC2E007}"/>
                  </a:ext>
                </a:extLst>
              </p:cNvPr>
              <p:cNvSpPr txBox="1"/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71E9F3-3209-EE6E-EFCD-D2AE1FC2E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E929C4C-ACB7-BAA5-1BF7-55E17EF9BC60}"/>
                  </a:ext>
                </a:extLst>
              </p:cNvPr>
              <p:cNvSpPr txBox="1"/>
              <p:nvPr/>
            </p:nvSpPr>
            <p:spPr>
              <a:xfrm>
                <a:off x="9005215" y="2774554"/>
                <a:ext cx="8947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PH" sz="3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PH" sz="3000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E929C4C-ACB7-BAA5-1BF7-55E17EF9B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215" y="2774554"/>
                <a:ext cx="894797" cy="553998"/>
              </a:xfrm>
              <a:prstGeom prst="rect">
                <a:avLst/>
              </a:prstGeom>
              <a:blipFill>
                <a:blip r:embed="rId10"/>
                <a:stretch>
                  <a:fillRect t="-13187" r="-15646" b="-340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9BDFCD4-A0E3-A43A-5125-4148EBD5112C}"/>
                  </a:ext>
                </a:extLst>
              </p:cNvPr>
              <p:cNvSpPr txBox="1"/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9BDFCD4-A0E3-A43A-5125-4148EBD51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A3630DC2-9BA3-4B30-800E-82E78E64E5B8}"/>
              </a:ext>
            </a:extLst>
          </p:cNvPr>
          <p:cNvSpPr txBox="1"/>
          <p:nvPr/>
        </p:nvSpPr>
        <p:spPr>
          <a:xfrm>
            <a:off x="1503936" y="5375250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Just like other neural networks, RNNs have </a:t>
            </a:r>
            <a:r>
              <a:rPr lang="en-US" sz="2500" b="1" dirty="0"/>
              <a:t>weights</a:t>
            </a:r>
            <a:r>
              <a:rPr lang="en-US" sz="2500" dirty="0"/>
              <a:t> and </a:t>
            </a:r>
            <a:r>
              <a:rPr lang="en-US" sz="2500" b="1" dirty="0">
                <a:solidFill>
                  <a:srgbClr val="7030A0"/>
                </a:solidFill>
              </a:rPr>
              <a:t>biases</a:t>
            </a:r>
            <a:r>
              <a:rPr lang="en-US" sz="2500" b="1" dirty="0"/>
              <a:t>, layers </a:t>
            </a:r>
            <a:r>
              <a:rPr lang="en-US" sz="2500" dirty="0"/>
              <a:t>and</a:t>
            </a:r>
            <a:r>
              <a:rPr lang="en-US" sz="2500" b="1" dirty="0"/>
              <a:t> activation functions.</a:t>
            </a:r>
            <a:r>
              <a:rPr lang="en-US" sz="2500" dirty="0"/>
              <a:t> </a:t>
            </a:r>
            <a:endParaRPr lang="en-US" sz="2500" b="1" dirty="0">
              <a:solidFill>
                <a:srgbClr val="FF4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28FAE0-0E03-1A4B-FFF1-5DFE02F3A60B}"/>
                  </a:ext>
                </a:extLst>
              </p:cNvPr>
              <p:cNvSpPr txBox="1"/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28FAE0-0E03-1A4B-FFF1-5DFE02F3A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154B82-C56C-7208-C26E-9BEBB214E727}"/>
                  </a:ext>
                </a:extLst>
              </p:cNvPr>
              <p:cNvSpPr txBox="1"/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154B82-C56C-7208-C26E-9BEBB214E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327BFF-0540-B2EE-B385-BD5FD56C6B68}"/>
                  </a:ext>
                </a:extLst>
              </p:cNvPr>
              <p:cNvSpPr txBox="1"/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327BFF-0540-B2EE-B385-BD5FD56C6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73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3" grpId="0"/>
      <p:bldP spid="69" grpId="0"/>
      <p:bldP spid="70" grpId="0"/>
      <p:bldP spid="72" grpId="0"/>
      <p:bldP spid="73" grpId="0"/>
      <p:bldP spid="7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99925-9FEB-53CE-F1AA-0014C3485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7F390D7-36E6-DE73-A744-890C60331EB0}"/>
                  </a:ext>
                </a:extLst>
              </p:cNvPr>
              <p:cNvSpPr/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500" b="1" dirty="0"/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7F390D7-36E6-DE73-A744-890C60331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A7BE715-4CF5-4585-A57E-9F7B7FDDC0D4}"/>
              </a:ext>
            </a:extLst>
          </p:cNvPr>
          <p:cNvSpPr/>
          <p:nvPr/>
        </p:nvSpPr>
        <p:spPr>
          <a:xfrm>
            <a:off x="5906765" y="2828487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A41FFE-28B6-4525-87B2-2F31E4CCE997}"/>
              </a:ext>
            </a:extLst>
          </p:cNvPr>
          <p:cNvSpPr/>
          <p:nvPr/>
        </p:nvSpPr>
        <p:spPr>
          <a:xfrm>
            <a:off x="10137278" y="2818261"/>
            <a:ext cx="914400" cy="914400"/>
          </a:xfrm>
          <a:prstGeom prst="ellipse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577BB2-8FF2-4148-04E7-1CC9E0D3483E}"/>
              </a:ext>
            </a:extLst>
          </p:cNvPr>
          <p:cNvCxnSpPr>
            <a:cxnSpLocks/>
            <a:stCxn id="2" idx="6"/>
            <a:endCxn id="20" idx="2"/>
          </p:cNvCxnSpPr>
          <p:nvPr/>
        </p:nvCxnSpPr>
        <p:spPr>
          <a:xfrm>
            <a:off x="2474685" y="3275461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9FA82A-FB4F-AC43-E939-B62593C6A6E4}"/>
              </a:ext>
            </a:extLst>
          </p:cNvPr>
          <p:cNvCxnSpPr>
            <a:cxnSpLocks/>
            <a:stCxn id="3" idx="6"/>
            <a:endCxn id="26" idx="2"/>
          </p:cNvCxnSpPr>
          <p:nvPr/>
        </p:nvCxnSpPr>
        <p:spPr>
          <a:xfrm flipV="1">
            <a:off x="6821165" y="3277182"/>
            <a:ext cx="1189911" cy="85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32A0FD-2440-1684-22C9-6817A421BCAC}"/>
              </a:ext>
            </a:extLst>
          </p:cNvPr>
          <p:cNvSpPr txBox="1"/>
          <p:nvPr/>
        </p:nvSpPr>
        <p:spPr>
          <a:xfrm>
            <a:off x="1503936" y="4024749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E3829-920B-BB28-75A4-A2378B42D1E5}"/>
              </a:ext>
            </a:extLst>
          </p:cNvPr>
          <p:cNvSpPr txBox="1"/>
          <p:nvPr/>
        </p:nvSpPr>
        <p:spPr>
          <a:xfrm>
            <a:off x="5621262" y="4025715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E0F0FC-B542-3B8E-5111-93829A5C2C86}"/>
              </a:ext>
            </a:extLst>
          </p:cNvPr>
          <p:cNvSpPr txBox="1"/>
          <p:nvPr/>
        </p:nvSpPr>
        <p:spPr>
          <a:xfrm>
            <a:off x="9851775" y="4024749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48A497-1AFD-454B-5552-A73281978E6D}"/>
                  </a:ext>
                </a:extLst>
              </p:cNvPr>
              <p:cNvSpPr txBox="1"/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48A497-1AFD-454B-5552-A73281978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EDE555-0E9D-F720-644B-020E0C31E37E}"/>
                  </a:ext>
                </a:extLst>
              </p:cNvPr>
              <p:cNvSpPr txBox="1"/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EDE555-0E9D-F720-644B-020E0C31E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A9A52ED-2913-DF4E-8FBB-999483E7C237}"/>
              </a:ext>
            </a:extLst>
          </p:cNvPr>
          <p:cNvSpPr/>
          <p:nvPr/>
        </p:nvSpPr>
        <p:spPr>
          <a:xfrm>
            <a:off x="5688448" y="2493169"/>
            <a:ext cx="1387136" cy="1457326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372F8F-6D70-93DA-AB9D-5C7B98D73578}"/>
              </a:ext>
            </a:extLst>
          </p:cNvPr>
          <p:cNvSpPr/>
          <p:nvPr/>
        </p:nvSpPr>
        <p:spPr>
          <a:xfrm>
            <a:off x="1304282" y="2493169"/>
            <a:ext cx="1472467" cy="1457325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51CB5B-40D1-43FA-9F3C-46EAE35E6E2E}"/>
              </a:ext>
            </a:extLst>
          </p:cNvPr>
          <p:cNvSpPr/>
          <p:nvPr/>
        </p:nvSpPr>
        <p:spPr>
          <a:xfrm>
            <a:off x="9851775" y="2493169"/>
            <a:ext cx="1472467" cy="1531580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56DC9DD-8538-3082-5651-13793F05011D}"/>
                  </a:ext>
                </a:extLst>
              </p:cNvPr>
              <p:cNvSpPr/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56DC9DD-8538-3082-5651-13793F050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0E88DD-38C9-5573-71F2-81AE1EF443C3}"/>
              </a:ext>
            </a:extLst>
          </p:cNvPr>
          <p:cNvCxnSpPr>
            <a:cxnSpLocks/>
            <a:stCxn id="20" idx="6"/>
            <a:endCxn id="3" idx="2"/>
          </p:cNvCxnSpPr>
          <p:nvPr/>
        </p:nvCxnSpPr>
        <p:spPr>
          <a:xfrm>
            <a:off x="4487223" y="3277182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B932AF-746C-7FAC-4124-B262BBE7CE23}"/>
                  </a:ext>
                </a:extLst>
              </p:cNvPr>
              <p:cNvSpPr txBox="1"/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B932AF-746C-7FAC-4124-B262BBE7C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7521818-5201-FF28-EA37-F141929B6E6A}"/>
                  </a:ext>
                </a:extLst>
              </p:cNvPr>
              <p:cNvSpPr/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7521818-5201-FF28-EA37-F141929B6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7CCA24-6A2F-90B8-C4B2-E662B186A7F1}"/>
              </a:ext>
            </a:extLst>
          </p:cNvPr>
          <p:cNvCxnSpPr>
            <a:cxnSpLocks/>
            <a:stCxn id="26" idx="6"/>
            <a:endCxn id="5" idx="2"/>
          </p:cNvCxnSpPr>
          <p:nvPr/>
        </p:nvCxnSpPr>
        <p:spPr>
          <a:xfrm flipV="1">
            <a:off x="8641313" y="3275461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CB39E3-9FC6-32B4-E149-41DDD047F791}"/>
                  </a:ext>
                </a:extLst>
              </p:cNvPr>
              <p:cNvSpPr txBox="1"/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CB39E3-9FC6-32B4-E149-41DDD047F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791F7EF-0D47-ABAF-A719-7604B8697AA1}"/>
              </a:ext>
            </a:extLst>
          </p:cNvPr>
          <p:cNvSpPr txBox="1"/>
          <p:nvPr/>
        </p:nvSpPr>
        <p:spPr>
          <a:xfrm>
            <a:off x="6048336" y="2904292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718D0A-7C7B-B9CB-4F26-D4D8F0F25783}"/>
                  </a:ext>
                </a:extLst>
              </p:cNvPr>
              <p:cNvSpPr txBox="1"/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718D0A-7C7B-B9CB-4F26-D4D8F0F25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FFCE3630-FD01-4A6F-F17C-77CDBD83B5A4}"/>
              </a:ext>
            </a:extLst>
          </p:cNvPr>
          <p:cNvCxnSpPr>
            <a:cxnSpLocks/>
            <a:stCxn id="3" idx="6"/>
            <a:endCxn id="20" idx="4"/>
          </p:cNvCxnSpPr>
          <p:nvPr/>
        </p:nvCxnSpPr>
        <p:spPr>
          <a:xfrm flipH="1">
            <a:off x="4172105" y="3285687"/>
            <a:ext cx="2649060" cy="294122"/>
          </a:xfrm>
          <a:prstGeom prst="curvedConnector4">
            <a:avLst>
              <a:gd name="adj1" fmla="val -13213"/>
              <a:gd name="adj2" fmla="val 539202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C31F8C-5351-CF3D-9380-4EC8C061312C}"/>
                  </a:ext>
                </a:extLst>
              </p:cNvPr>
              <p:cNvSpPr txBox="1"/>
              <p:nvPr/>
            </p:nvSpPr>
            <p:spPr>
              <a:xfrm>
                <a:off x="9005215" y="277455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C31F8C-5351-CF3D-9380-4EC8C0613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215" y="2774554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1B459AF-1634-47C2-B2EB-D2272E7DB8E6}"/>
                  </a:ext>
                </a:extLst>
              </p:cNvPr>
              <p:cNvSpPr txBox="1"/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1B459AF-1634-47C2-B2EB-D2272E7DB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A02769FB-7250-426B-F737-DBE68CAD7EFD}"/>
              </a:ext>
            </a:extLst>
          </p:cNvPr>
          <p:cNvSpPr txBox="1"/>
          <p:nvPr/>
        </p:nvSpPr>
        <p:spPr>
          <a:xfrm>
            <a:off x="2331963" y="5764407"/>
            <a:ext cx="7528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big difference is that RNNs have </a:t>
            </a:r>
            <a:r>
              <a:rPr lang="en-US" sz="2500" b="1" dirty="0">
                <a:solidFill>
                  <a:srgbClr val="00B0F0"/>
                </a:solidFill>
              </a:rPr>
              <a:t>feedback loops</a:t>
            </a:r>
            <a:r>
              <a:rPr lang="en-US" sz="2500" dirty="0"/>
              <a:t>.</a:t>
            </a:r>
            <a:endParaRPr lang="en-US" sz="2500" b="1" dirty="0">
              <a:solidFill>
                <a:srgbClr val="FF4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1A3E795-44B0-AA9E-99E4-4AE584CC763F}"/>
                  </a:ext>
                </a:extLst>
              </p:cNvPr>
              <p:cNvSpPr txBox="1"/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1A3E795-44B0-AA9E-99E4-4AE584CC7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916442C-343B-DA34-B75C-54A36AFA996A}"/>
                  </a:ext>
                </a:extLst>
              </p:cNvPr>
              <p:cNvSpPr txBox="1"/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916442C-343B-DA34-B75C-54A36AFA9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FDF3B1F-F22B-3D38-CCFE-4E5ECAD8C229}"/>
                  </a:ext>
                </a:extLst>
              </p:cNvPr>
              <p:cNvSpPr txBox="1"/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FDF3B1F-F22B-3D38-CCFE-4E5ECAD8C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Up 3">
            <a:extLst>
              <a:ext uri="{FF2B5EF4-FFF2-40B4-BE49-F238E27FC236}">
                <a16:creationId xmlns:a16="http://schemas.microsoft.com/office/drawing/2014/main" id="{FC5435B5-6712-09B3-1270-5B95BAB9F2CC}"/>
              </a:ext>
            </a:extLst>
          </p:cNvPr>
          <p:cNvSpPr/>
          <p:nvPr/>
        </p:nvSpPr>
        <p:spPr>
          <a:xfrm rot="18528976">
            <a:off x="6684319" y="4777264"/>
            <a:ext cx="484632" cy="97840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5587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31D1E-16FF-E98C-F43E-74BD9B32E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7EB96F80-D72A-24E1-EA4F-790DB7EA883A}"/>
                  </a:ext>
                </a:extLst>
              </p:cNvPr>
              <p:cNvSpPr/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500" b="1" dirty="0"/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7EB96F80-D72A-24E1-EA4F-790DB7EA8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15585664-AFBD-81B8-F511-51D4600BC61F}"/>
              </a:ext>
            </a:extLst>
          </p:cNvPr>
          <p:cNvSpPr/>
          <p:nvPr/>
        </p:nvSpPr>
        <p:spPr>
          <a:xfrm>
            <a:off x="5906765" y="2828487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2C47C5-7E8C-F73D-F90F-63AF1ACC3BF1}"/>
              </a:ext>
            </a:extLst>
          </p:cNvPr>
          <p:cNvSpPr/>
          <p:nvPr/>
        </p:nvSpPr>
        <p:spPr>
          <a:xfrm>
            <a:off x="10137278" y="2818261"/>
            <a:ext cx="914400" cy="914400"/>
          </a:xfrm>
          <a:prstGeom prst="ellipse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7B7A24-8527-62C2-2524-15168DBB2F6E}"/>
              </a:ext>
            </a:extLst>
          </p:cNvPr>
          <p:cNvCxnSpPr>
            <a:cxnSpLocks/>
            <a:stCxn id="2" idx="6"/>
            <a:endCxn id="20" idx="2"/>
          </p:cNvCxnSpPr>
          <p:nvPr/>
        </p:nvCxnSpPr>
        <p:spPr>
          <a:xfrm>
            <a:off x="2474685" y="3275461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6D6FCF-8EBE-B005-8D65-E9582273B70A}"/>
              </a:ext>
            </a:extLst>
          </p:cNvPr>
          <p:cNvCxnSpPr>
            <a:cxnSpLocks/>
            <a:stCxn id="3" idx="6"/>
            <a:endCxn id="26" idx="2"/>
          </p:cNvCxnSpPr>
          <p:nvPr/>
        </p:nvCxnSpPr>
        <p:spPr>
          <a:xfrm flipV="1">
            <a:off x="6821165" y="3277182"/>
            <a:ext cx="1189911" cy="85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5ED5F17-491D-DCF7-0D85-721AA067BD17}"/>
              </a:ext>
            </a:extLst>
          </p:cNvPr>
          <p:cNvSpPr txBox="1"/>
          <p:nvPr/>
        </p:nvSpPr>
        <p:spPr>
          <a:xfrm>
            <a:off x="1503936" y="4024749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6D26F-E7D0-1735-E5EF-FC0E00F3E055}"/>
              </a:ext>
            </a:extLst>
          </p:cNvPr>
          <p:cNvSpPr txBox="1"/>
          <p:nvPr/>
        </p:nvSpPr>
        <p:spPr>
          <a:xfrm>
            <a:off x="5621262" y="4025715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3FD4F-F7FF-6316-602C-748A5CCA27C3}"/>
              </a:ext>
            </a:extLst>
          </p:cNvPr>
          <p:cNvSpPr txBox="1"/>
          <p:nvPr/>
        </p:nvSpPr>
        <p:spPr>
          <a:xfrm>
            <a:off x="9851775" y="4024749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722A5E-7431-696A-55D8-900FAB7E4EB2}"/>
                  </a:ext>
                </a:extLst>
              </p:cNvPr>
              <p:cNvSpPr txBox="1"/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722A5E-7431-696A-55D8-900FAB7E4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3C719B-DAD3-EF87-96CD-26BFEBB29E38}"/>
                  </a:ext>
                </a:extLst>
              </p:cNvPr>
              <p:cNvSpPr txBox="1"/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3C719B-DAD3-EF87-96CD-26BFEBB2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881224A-7118-C3E9-4DDF-506C3A48DA8B}"/>
              </a:ext>
            </a:extLst>
          </p:cNvPr>
          <p:cNvSpPr/>
          <p:nvPr/>
        </p:nvSpPr>
        <p:spPr>
          <a:xfrm>
            <a:off x="5688448" y="2493169"/>
            <a:ext cx="1387136" cy="1457326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D4DFDF-66E2-EF4F-1D65-BA83197D0F18}"/>
              </a:ext>
            </a:extLst>
          </p:cNvPr>
          <p:cNvSpPr/>
          <p:nvPr/>
        </p:nvSpPr>
        <p:spPr>
          <a:xfrm>
            <a:off x="1304282" y="2493169"/>
            <a:ext cx="1472467" cy="1457325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7794DA-BB12-55C0-B8B6-129629742130}"/>
              </a:ext>
            </a:extLst>
          </p:cNvPr>
          <p:cNvSpPr/>
          <p:nvPr/>
        </p:nvSpPr>
        <p:spPr>
          <a:xfrm>
            <a:off x="9851775" y="2493169"/>
            <a:ext cx="1472467" cy="1531580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C727A31-135C-360F-846C-F12D4791B5DE}"/>
                  </a:ext>
                </a:extLst>
              </p:cNvPr>
              <p:cNvSpPr/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C727A31-135C-360F-846C-F12D4791B5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668F15-38C7-2ADC-5CAE-8FEA329D27CB}"/>
              </a:ext>
            </a:extLst>
          </p:cNvPr>
          <p:cNvCxnSpPr>
            <a:cxnSpLocks/>
            <a:stCxn id="20" idx="6"/>
            <a:endCxn id="3" idx="2"/>
          </p:cNvCxnSpPr>
          <p:nvPr/>
        </p:nvCxnSpPr>
        <p:spPr>
          <a:xfrm>
            <a:off x="4487223" y="3277182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B04645-2BA4-102E-CBE8-6990CD32F74B}"/>
                  </a:ext>
                </a:extLst>
              </p:cNvPr>
              <p:cNvSpPr txBox="1"/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B04645-2BA4-102E-CBE8-6990CD32F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28F6763-FB8B-9EC0-E755-719664FC3F77}"/>
                  </a:ext>
                </a:extLst>
              </p:cNvPr>
              <p:cNvSpPr/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28F6763-FB8B-9EC0-E755-719664FC3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2980C4-3217-9893-B6C7-C9393890C727}"/>
              </a:ext>
            </a:extLst>
          </p:cNvPr>
          <p:cNvCxnSpPr>
            <a:cxnSpLocks/>
            <a:stCxn id="26" idx="6"/>
            <a:endCxn id="5" idx="2"/>
          </p:cNvCxnSpPr>
          <p:nvPr/>
        </p:nvCxnSpPr>
        <p:spPr>
          <a:xfrm flipV="1">
            <a:off x="8641313" y="3275461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7CB66C-8A31-153C-85F2-03482912D53B}"/>
                  </a:ext>
                </a:extLst>
              </p:cNvPr>
              <p:cNvSpPr txBox="1"/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7CB66C-8A31-153C-85F2-03482912D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DFD13F7-813D-EBE5-C428-356CE6F497BB}"/>
              </a:ext>
            </a:extLst>
          </p:cNvPr>
          <p:cNvSpPr txBox="1"/>
          <p:nvPr/>
        </p:nvSpPr>
        <p:spPr>
          <a:xfrm>
            <a:off x="6048336" y="2904292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6AEE5E-C1FC-B1CA-40A1-35B5000451FE}"/>
                  </a:ext>
                </a:extLst>
              </p:cNvPr>
              <p:cNvSpPr txBox="1"/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6AEE5E-C1FC-B1CA-40A1-35B500045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359C6935-950E-E9CB-1D3D-DFA005B1CC80}"/>
              </a:ext>
            </a:extLst>
          </p:cNvPr>
          <p:cNvCxnSpPr>
            <a:cxnSpLocks/>
            <a:stCxn id="3" idx="6"/>
            <a:endCxn id="20" idx="4"/>
          </p:cNvCxnSpPr>
          <p:nvPr/>
        </p:nvCxnSpPr>
        <p:spPr>
          <a:xfrm flipH="1">
            <a:off x="4172105" y="3285687"/>
            <a:ext cx="2649060" cy="294122"/>
          </a:xfrm>
          <a:prstGeom prst="curvedConnector4">
            <a:avLst>
              <a:gd name="adj1" fmla="val -13213"/>
              <a:gd name="adj2" fmla="val 539202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DA22BCC-67B9-6604-1613-29CA7A7B8E80}"/>
                  </a:ext>
                </a:extLst>
              </p:cNvPr>
              <p:cNvSpPr txBox="1"/>
              <p:nvPr/>
            </p:nvSpPr>
            <p:spPr>
              <a:xfrm>
                <a:off x="9005215" y="277455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DA22BCC-67B9-6604-1613-29CA7A7B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215" y="2774554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321265-C85D-3281-C3AD-BF49CB094FEC}"/>
                  </a:ext>
                </a:extLst>
              </p:cNvPr>
              <p:cNvSpPr txBox="1"/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321265-C85D-3281-C3AD-BF49CB094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2B83DDDC-1D1D-A6B4-C8E4-3A7C84F0495F}"/>
              </a:ext>
            </a:extLst>
          </p:cNvPr>
          <p:cNvSpPr txBox="1"/>
          <p:nvPr/>
        </p:nvSpPr>
        <p:spPr>
          <a:xfrm>
            <a:off x="1276733" y="5697450"/>
            <a:ext cx="96385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</a:t>
            </a:r>
            <a:r>
              <a:rPr lang="en-US" sz="2500" b="1" dirty="0">
                <a:solidFill>
                  <a:srgbClr val="00B0F0"/>
                </a:solidFill>
              </a:rPr>
              <a:t>feedback loop </a:t>
            </a:r>
            <a:r>
              <a:rPr lang="en-US" sz="2500" dirty="0"/>
              <a:t>allows both </a:t>
            </a:r>
            <a:r>
              <a:rPr lang="en-US" sz="2500" b="1" dirty="0"/>
              <a:t>yesterday</a:t>
            </a:r>
            <a:r>
              <a:rPr lang="en-US" sz="2500" dirty="0"/>
              <a:t> and </a:t>
            </a:r>
            <a:r>
              <a:rPr lang="en-US" sz="2500" b="1" dirty="0"/>
              <a:t>today’s</a:t>
            </a:r>
            <a:r>
              <a:rPr lang="en-US" sz="2500" dirty="0"/>
              <a:t> stock prices to </a:t>
            </a:r>
            <a:r>
              <a:rPr lang="en-US" sz="2500" b="1" dirty="0"/>
              <a:t>influence the prediction of tomorrow’s stock price.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F7AE740-3B9E-2598-CA1E-28A80665CF48}"/>
                  </a:ext>
                </a:extLst>
              </p:cNvPr>
              <p:cNvSpPr txBox="1"/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F7AE740-3B9E-2598-CA1E-28A80665C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8BBF54-20BA-3C63-09F0-44C8E55B5EEC}"/>
                  </a:ext>
                </a:extLst>
              </p:cNvPr>
              <p:cNvSpPr txBox="1"/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8BBF54-20BA-3C63-09F0-44C8E55B5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A41EFE0-58F1-121C-6AA8-F566368FE7F4}"/>
                  </a:ext>
                </a:extLst>
              </p:cNvPr>
              <p:cNvSpPr txBox="1"/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A41EFE0-58F1-121C-6AA8-F566368FE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Up 3">
            <a:extLst>
              <a:ext uri="{FF2B5EF4-FFF2-40B4-BE49-F238E27FC236}">
                <a16:creationId xmlns:a16="http://schemas.microsoft.com/office/drawing/2014/main" id="{4447BFB9-ED01-80BB-FB99-E8B4BF1F8CB9}"/>
              </a:ext>
            </a:extLst>
          </p:cNvPr>
          <p:cNvSpPr/>
          <p:nvPr/>
        </p:nvSpPr>
        <p:spPr>
          <a:xfrm rot="19296707">
            <a:off x="6578848" y="4779227"/>
            <a:ext cx="484632" cy="97840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812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A8CD0-FB9E-98AF-EB8F-27E441F8F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5803E39-0EE0-B3D8-B6FC-B0A8ACA8A63A}"/>
                  </a:ext>
                </a:extLst>
              </p:cNvPr>
              <p:cNvSpPr/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500" b="1" dirty="0"/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5803E39-0EE0-B3D8-B6FC-B0A8ACA8A6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0F598F3B-D637-4F87-822B-656C0C37FF6D}"/>
              </a:ext>
            </a:extLst>
          </p:cNvPr>
          <p:cNvSpPr/>
          <p:nvPr/>
        </p:nvSpPr>
        <p:spPr>
          <a:xfrm>
            <a:off x="5906765" y="2828487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E31633-B1E7-BDB4-08C0-FB15FDD3069C}"/>
              </a:ext>
            </a:extLst>
          </p:cNvPr>
          <p:cNvSpPr/>
          <p:nvPr/>
        </p:nvSpPr>
        <p:spPr>
          <a:xfrm>
            <a:off x="10137278" y="2818261"/>
            <a:ext cx="914400" cy="914400"/>
          </a:xfrm>
          <a:prstGeom prst="ellipse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4E4663-3784-23D8-1AF4-E0189A56E15B}"/>
              </a:ext>
            </a:extLst>
          </p:cNvPr>
          <p:cNvCxnSpPr>
            <a:cxnSpLocks/>
            <a:stCxn id="2" idx="6"/>
            <a:endCxn id="20" idx="2"/>
          </p:cNvCxnSpPr>
          <p:nvPr/>
        </p:nvCxnSpPr>
        <p:spPr>
          <a:xfrm>
            <a:off x="2474685" y="3275461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E960AE-0F7F-C75E-247E-99CFAB56202E}"/>
              </a:ext>
            </a:extLst>
          </p:cNvPr>
          <p:cNvCxnSpPr>
            <a:cxnSpLocks/>
            <a:stCxn id="3" idx="6"/>
            <a:endCxn id="26" idx="2"/>
          </p:cNvCxnSpPr>
          <p:nvPr/>
        </p:nvCxnSpPr>
        <p:spPr>
          <a:xfrm flipV="1">
            <a:off x="6821165" y="3277182"/>
            <a:ext cx="1189911" cy="85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577594-13F8-2476-E1E0-1FA2E0A346A0}"/>
              </a:ext>
            </a:extLst>
          </p:cNvPr>
          <p:cNvSpPr txBox="1"/>
          <p:nvPr/>
        </p:nvSpPr>
        <p:spPr>
          <a:xfrm>
            <a:off x="1503936" y="4024749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664CB-6DAC-8917-973E-224DED9B56A7}"/>
              </a:ext>
            </a:extLst>
          </p:cNvPr>
          <p:cNvSpPr txBox="1"/>
          <p:nvPr/>
        </p:nvSpPr>
        <p:spPr>
          <a:xfrm>
            <a:off x="5621262" y="4025715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CF5512-A06C-5BB1-464A-ED2E5D54F5BD}"/>
              </a:ext>
            </a:extLst>
          </p:cNvPr>
          <p:cNvSpPr txBox="1"/>
          <p:nvPr/>
        </p:nvSpPr>
        <p:spPr>
          <a:xfrm>
            <a:off x="9851775" y="4024749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80AF2D-DBB1-B153-9512-1BC13CB54C9A}"/>
                  </a:ext>
                </a:extLst>
              </p:cNvPr>
              <p:cNvSpPr txBox="1"/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80AF2D-DBB1-B153-9512-1BC13CB54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7B7FA8-E46E-687A-1A8F-945B3DF60070}"/>
                  </a:ext>
                </a:extLst>
              </p:cNvPr>
              <p:cNvSpPr txBox="1"/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7B7FA8-E46E-687A-1A8F-945B3DF60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F8B33E18-F4B8-FC26-C10D-DE742695909B}"/>
              </a:ext>
            </a:extLst>
          </p:cNvPr>
          <p:cNvSpPr/>
          <p:nvPr/>
        </p:nvSpPr>
        <p:spPr>
          <a:xfrm>
            <a:off x="5688448" y="2493169"/>
            <a:ext cx="1387136" cy="1457326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2D97EA-2671-E50B-D854-473E80E6A38A}"/>
              </a:ext>
            </a:extLst>
          </p:cNvPr>
          <p:cNvSpPr/>
          <p:nvPr/>
        </p:nvSpPr>
        <p:spPr>
          <a:xfrm>
            <a:off x="1304282" y="2493169"/>
            <a:ext cx="1472467" cy="1457325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7B3899-D366-D9D0-54E7-C8A94CAAD836}"/>
              </a:ext>
            </a:extLst>
          </p:cNvPr>
          <p:cNvSpPr/>
          <p:nvPr/>
        </p:nvSpPr>
        <p:spPr>
          <a:xfrm>
            <a:off x="9851775" y="2493169"/>
            <a:ext cx="1472467" cy="1531580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9705596-B974-C15E-26C0-CEB8C059F451}"/>
                  </a:ext>
                </a:extLst>
              </p:cNvPr>
              <p:cNvSpPr/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9705596-B974-C15E-26C0-CEB8C059F4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AD2293-5460-52ED-80AB-F1EAA8733B49}"/>
              </a:ext>
            </a:extLst>
          </p:cNvPr>
          <p:cNvCxnSpPr>
            <a:cxnSpLocks/>
            <a:stCxn id="20" idx="6"/>
            <a:endCxn id="3" idx="2"/>
          </p:cNvCxnSpPr>
          <p:nvPr/>
        </p:nvCxnSpPr>
        <p:spPr>
          <a:xfrm>
            <a:off x="4487223" y="3277182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92F05A-058C-E91B-9DF7-A3AC9DFB9F6A}"/>
                  </a:ext>
                </a:extLst>
              </p:cNvPr>
              <p:cNvSpPr txBox="1"/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92F05A-058C-E91B-9DF7-A3AC9DFB9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C854C17-A20E-D1C4-C136-9DCBA8017F8A}"/>
                  </a:ext>
                </a:extLst>
              </p:cNvPr>
              <p:cNvSpPr/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C854C17-A20E-D1C4-C136-9DCBA8017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22B906-5F1E-7A33-56C2-FE209CF8E4A7}"/>
              </a:ext>
            </a:extLst>
          </p:cNvPr>
          <p:cNvCxnSpPr>
            <a:cxnSpLocks/>
            <a:stCxn id="26" idx="6"/>
            <a:endCxn id="5" idx="2"/>
          </p:cNvCxnSpPr>
          <p:nvPr/>
        </p:nvCxnSpPr>
        <p:spPr>
          <a:xfrm flipV="1">
            <a:off x="8641313" y="3275461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9F50F4-088F-7844-540E-930914FFE364}"/>
                  </a:ext>
                </a:extLst>
              </p:cNvPr>
              <p:cNvSpPr txBox="1"/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9F50F4-088F-7844-540E-930914FFE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BA63C04-8F83-893B-C820-4EBD7E7D0F9E}"/>
              </a:ext>
            </a:extLst>
          </p:cNvPr>
          <p:cNvSpPr txBox="1"/>
          <p:nvPr/>
        </p:nvSpPr>
        <p:spPr>
          <a:xfrm>
            <a:off x="6048336" y="2904292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9B0D88-4C00-052C-C014-7D0665EFE8D3}"/>
                  </a:ext>
                </a:extLst>
              </p:cNvPr>
              <p:cNvSpPr txBox="1"/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9B0D88-4C00-052C-C014-7D0665EFE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065EA717-D19F-9A6B-69EC-464899FA7C04}"/>
              </a:ext>
            </a:extLst>
          </p:cNvPr>
          <p:cNvCxnSpPr>
            <a:cxnSpLocks/>
            <a:stCxn id="3" idx="6"/>
            <a:endCxn id="20" idx="4"/>
          </p:cNvCxnSpPr>
          <p:nvPr/>
        </p:nvCxnSpPr>
        <p:spPr>
          <a:xfrm flipH="1">
            <a:off x="4172105" y="3285687"/>
            <a:ext cx="2649060" cy="294122"/>
          </a:xfrm>
          <a:prstGeom prst="curvedConnector4">
            <a:avLst>
              <a:gd name="adj1" fmla="val -13213"/>
              <a:gd name="adj2" fmla="val 539202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140FAF8-84C6-1441-EEC3-1DD42D3BF356}"/>
                  </a:ext>
                </a:extLst>
              </p:cNvPr>
              <p:cNvSpPr txBox="1"/>
              <p:nvPr/>
            </p:nvSpPr>
            <p:spPr>
              <a:xfrm>
                <a:off x="9005215" y="277455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140FAF8-84C6-1441-EEC3-1DD42D3BF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215" y="2774554"/>
                <a:ext cx="981359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9764300-A659-6A4D-DE3F-A265C0FAA34E}"/>
                  </a:ext>
                </a:extLst>
              </p:cNvPr>
              <p:cNvSpPr txBox="1"/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9764300-A659-6A4D-DE3F-A265C0FAA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17E9933-7E18-7E9E-1182-61620A298760}"/>
                  </a:ext>
                </a:extLst>
              </p:cNvPr>
              <p:cNvSpPr txBox="1"/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17E9933-7E18-7E9E-1182-61620A298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6ECA1E0-ACD8-F8EC-12EA-C901650ED05D}"/>
                  </a:ext>
                </a:extLst>
              </p:cNvPr>
              <p:cNvSpPr txBox="1"/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6ECA1E0-ACD8-F8EC-12EA-C901650ED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C8E6916-0094-93A5-E345-CA552B096270}"/>
                  </a:ext>
                </a:extLst>
              </p:cNvPr>
              <p:cNvSpPr txBox="1"/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C8E6916-0094-93A5-E345-CA552B096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Up 3">
            <a:extLst>
              <a:ext uri="{FF2B5EF4-FFF2-40B4-BE49-F238E27FC236}">
                <a16:creationId xmlns:a16="http://schemas.microsoft.com/office/drawing/2014/main" id="{CA1C7C37-373F-782A-D39B-CDFB549D8184}"/>
              </a:ext>
            </a:extLst>
          </p:cNvPr>
          <p:cNvSpPr/>
          <p:nvPr/>
        </p:nvSpPr>
        <p:spPr>
          <a:xfrm rot="19296707">
            <a:off x="6578848" y="4779227"/>
            <a:ext cx="484632" cy="97840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5DA22-DF3D-2E6D-3A6E-A35AD7FA7AF5}"/>
              </a:ext>
            </a:extLst>
          </p:cNvPr>
          <p:cNvSpPr txBox="1"/>
          <p:nvPr/>
        </p:nvSpPr>
        <p:spPr>
          <a:xfrm>
            <a:off x="613186" y="5689756"/>
            <a:ext cx="111018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To make it easier to understand what a </a:t>
            </a:r>
            <a:r>
              <a:rPr lang="en-US" sz="2500" b="1" dirty="0">
                <a:solidFill>
                  <a:srgbClr val="00B0F0"/>
                </a:solidFill>
              </a:rPr>
              <a:t>feedback loop </a:t>
            </a:r>
            <a:r>
              <a:rPr lang="en-US" sz="2500" dirty="0"/>
              <a:t>does in a recurrent neural network…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99423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845CD-B1C3-1B83-4578-2985EE7CC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4AA41D0-758F-73C2-B978-2BC96D6FEB10}"/>
              </a:ext>
            </a:extLst>
          </p:cNvPr>
          <p:cNvSpPr/>
          <p:nvPr/>
        </p:nvSpPr>
        <p:spPr>
          <a:xfrm>
            <a:off x="1613448" y="1345348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DD42EB-401E-E521-4798-5F9B5C33BA97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6F063C-36FB-9669-707E-BE3B462C4164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B73368-2367-B76D-8574-52BD1B770702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54029C-44D6-8B28-2D3E-73DEE18CEB55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22551F-4E3B-DA68-03F6-D4157CABA7FC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22551F-4E3B-DA68-03F6-D4157CABA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A9B35-BC41-51F9-C4B7-58EE7AB463DD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A9B35-BC41-51F9-C4B7-58EE7AB46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FA3164D-76B9-CC09-4096-86544B2EAF8D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FA3164D-76B9-CC09-4096-86544B2EA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2181F0-666C-D9C7-379F-C38CD3D1BF3B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9D532C-91A6-AD4E-7F07-3648F6391D87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9D532C-91A6-AD4E-7F07-3648F639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80791F-B5A6-A6BA-1F75-30E1E4AD1DD7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80791F-B5A6-A6BA-1F75-30E1E4AD1D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29C566-2EBE-658E-14A8-CC129A3A154F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C9358D-AC3F-7F73-612C-FC4332442EBD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C9358D-AC3F-7F73-612C-FC4332442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6EDE6A2-1C6C-C518-091E-6879598E811E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05E6BB05-AA6B-1AF4-0702-0F28A30BCFA6}"/>
              </a:ext>
            </a:extLst>
          </p:cNvPr>
          <p:cNvCxnSpPr>
            <a:cxnSpLocks/>
            <a:stCxn id="3" idx="6"/>
            <a:endCxn id="15" idx="4"/>
          </p:cNvCxnSpPr>
          <p:nvPr/>
        </p:nvCxnSpPr>
        <p:spPr>
          <a:xfrm flipH="1">
            <a:off x="4225268" y="1812774"/>
            <a:ext cx="2649060" cy="294122"/>
          </a:xfrm>
          <a:prstGeom prst="curvedConnector4">
            <a:avLst>
              <a:gd name="adj1" fmla="val -17258"/>
              <a:gd name="adj2" fmla="val 646072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E620D5-7F50-E3F1-46E4-4C61755B2150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E620D5-7F50-E3F1-46E4-4C61755B2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77C7E8-F34B-73A5-328C-7A31BA426D85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77C7E8-F34B-73A5-328C-7A31BA426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2FA3EC-C66C-046A-4B5D-6E9E9FC874BA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2FA3EC-C66C-046A-4B5D-6E9E9FC8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F27D0F-9211-9BA0-60C8-8E495615B39C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F27D0F-9211-9BA0-60C8-8E495615B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B15344-5FE0-A855-7256-7643EC545B47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B15344-5FE0-A855-7256-7643EC545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6324673F-7C20-A3B8-EDC7-B646E04642DA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1C28E0-394B-8C46-0A1E-A7C551649B44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120C2B-6BE0-5061-C347-14DA1573E203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F854C8E-F7FD-14BE-DA41-AC42B06D9F3E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8076A8-6A9F-FBBE-DD17-F1FFC1C85B89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CB6ABE8-58AA-EAC9-8746-5B512F6D0F80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CB6ABE8-58AA-EAC9-8746-5B512F6D0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F4322DC-3DEB-3D5B-BF4D-56B12AC7BCDC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F4322DC-3DEB-3D5B-BF4D-56B12AC7B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03B8D8-D0A6-3EC7-2F6B-E77FE5412F45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6692E6-6177-A346-EDB9-E58AC75F4070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6692E6-6177-A346-EDB9-E58AC75F4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373454C-FB0C-DFD7-83CC-E7F8E426D692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/>
                  </a:solidFill>
                </a:endParaRPr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373454C-FB0C-DFD7-83CC-E7F8E426D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C8462E-9386-B57B-007A-C1457A2EF583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4A15C5-8E08-CBA4-DF9F-9224CE994674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4A15C5-8E08-CBA4-DF9F-9224CE994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5269CE64-B2FC-51A0-68D6-EE73E9129539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568D99-93FF-49A3-C1C5-72F093436368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568D99-93FF-49A3-C1C5-72F093436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92FA45-12A1-8ECD-D60F-79C437BA7404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92FA45-12A1-8ECD-D60F-79C437BA7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2DC6329-3D58-EAD3-838E-9E38E1661383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2DC6329-3D58-EAD3-838E-9E38E1661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FF29D0B-A860-A866-75DB-2A28979D5DF3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FF29D0B-A860-A866-75DB-2A28979D5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63D31CC-E713-DD0B-A146-246E6DBCF3D2}"/>
              </a:ext>
            </a:extLst>
          </p:cNvPr>
          <p:cNvSpPr txBox="1"/>
          <p:nvPr/>
        </p:nvSpPr>
        <p:spPr>
          <a:xfrm>
            <a:off x="1699854" y="2259748"/>
            <a:ext cx="71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68041F-AFD8-0519-64A8-C77D9FCFF031}"/>
              </a:ext>
            </a:extLst>
          </p:cNvPr>
          <p:cNvSpPr txBox="1"/>
          <p:nvPr/>
        </p:nvSpPr>
        <p:spPr>
          <a:xfrm>
            <a:off x="1733830" y="5174098"/>
            <a:ext cx="68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C13908-3050-5705-EC02-333531E28D55}"/>
              </a:ext>
            </a:extLst>
          </p:cNvPr>
          <p:cNvSpPr txBox="1"/>
          <p:nvPr/>
        </p:nvSpPr>
        <p:spPr>
          <a:xfrm>
            <a:off x="10190441" y="229519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8CBAF4-CFFB-12AC-3A23-D94348D1496E}"/>
              </a:ext>
            </a:extLst>
          </p:cNvPr>
          <p:cNvSpPr txBox="1"/>
          <p:nvPr/>
        </p:nvSpPr>
        <p:spPr>
          <a:xfrm>
            <a:off x="10190441" y="51740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57CAA4-C660-DD3D-FCFB-A3C995F13D63}"/>
              </a:ext>
            </a:extLst>
          </p:cNvPr>
          <p:cNvSpPr txBox="1"/>
          <p:nvPr/>
        </p:nvSpPr>
        <p:spPr>
          <a:xfrm>
            <a:off x="1850230" y="5689756"/>
            <a:ext cx="92546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We can </a:t>
            </a:r>
            <a:r>
              <a:rPr lang="en-US" sz="2500" b="1" dirty="0"/>
              <a:t>unroll </a:t>
            </a:r>
            <a:r>
              <a:rPr lang="en-US" sz="2500" dirty="0"/>
              <a:t>the </a:t>
            </a:r>
            <a:r>
              <a:rPr lang="en-US" sz="2500" b="1" dirty="0">
                <a:solidFill>
                  <a:srgbClr val="00B0F0"/>
                </a:solidFill>
              </a:rPr>
              <a:t>feedback loop</a:t>
            </a:r>
            <a:r>
              <a:rPr lang="en-US" sz="2500" dirty="0"/>
              <a:t> by </a:t>
            </a:r>
            <a:r>
              <a:rPr lang="en-US" sz="2500" b="1" dirty="0"/>
              <a:t>making a copy of the neural network for each input value</a:t>
            </a:r>
            <a:r>
              <a:rPr lang="en-US" sz="2500" dirty="0"/>
              <a:t>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67364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7" grpId="0"/>
      <p:bldP spid="38" grpId="0"/>
      <p:bldP spid="44" grpId="0"/>
      <p:bldP spid="45" grpId="0" animBg="1"/>
      <p:bldP spid="47" grpId="0"/>
      <p:bldP spid="48" grpId="0"/>
      <p:bldP spid="51" grpId="0"/>
      <p:bldP spid="53" grpId="0"/>
      <p:bldP spid="54" grpId="0"/>
      <p:bldP spid="13" grpId="0" animBg="1"/>
      <p:bldP spid="39" grpId="0"/>
      <p:bldP spid="4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4A6E6-58DD-3AF6-444D-CA7E792A2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FC7D263-8CE4-A75D-B7F7-39E0121B4A10}"/>
              </a:ext>
            </a:extLst>
          </p:cNvPr>
          <p:cNvSpPr/>
          <p:nvPr/>
        </p:nvSpPr>
        <p:spPr>
          <a:xfrm>
            <a:off x="1613448" y="1345348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9E3FCD-3102-B055-5B57-1386FD353631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7506C2-FD30-D2CB-075C-9883D203C244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D5A6B4-CFA7-79DE-6B41-2E13EC601545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31DFE3-786E-9638-0AC5-4C1C548CCA0A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A1810A-6CDE-BE4E-BCF5-5FCBAA46FA0B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A1810A-6CDE-BE4E-BCF5-5FCBAA46F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C9D651-1238-B8D5-66B6-E8D49FB56FC3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C9D651-1238-B8D5-66B6-E8D49FB56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11B5BA2-C268-EF81-80C4-DAB04E67C5E9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11B5BA2-C268-EF81-80C4-DAB04E67C5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BB12FC-4ACD-992F-8E56-A843606DBBAE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765438-3B7B-DF41-549D-814144DF9E7F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765438-3B7B-DF41-549D-814144DF9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E87C69D-BF04-2D5D-1D79-B15693AA9D49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E87C69D-BF04-2D5D-1D79-B15693AA9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3714270-B9BF-C291-87D9-8EA00F170329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9FFBE9-A9A5-E0E7-4650-6B3BA23622AD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9FFBE9-A9A5-E0E7-4650-6B3BA2362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4EF3EBB-9F5F-3973-410F-B0C4BD06DF47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665C02F-B645-E30F-4194-71946CD30845}"/>
              </a:ext>
            </a:extLst>
          </p:cNvPr>
          <p:cNvCxnSpPr>
            <a:cxnSpLocks/>
            <a:stCxn id="3" idx="6"/>
            <a:endCxn id="15" idx="4"/>
          </p:cNvCxnSpPr>
          <p:nvPr/>
        </p:nvCxnSpPr>
        <p:spPr>
          <a:xfrm flipH="1">
            <a:off x="4225268" y="1812774"/>
            <a:ext cx="2649060" cy="294122"/>
          </a:xfrm>
          <a:prstGeom prst="curvedConnector4">
            <a:avLst>
              <a:gd name="adj1" fmla="val -17258"/>
              <a:gd name="adj2" fmla="val 646072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BF1483-32A0-AEF5-8FDB-A969FD419F75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BF1483-32A0-AEF5-8FDB-A969FD419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9C86EC9-199C-7111-F9FE-75CF565C6EDA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9C86EC9-199C-7111-F9FE-75CF565C6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F9F7A0-DFBD-BE68-02D8-0F05EF059A7D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F9F7A0-DFBD-BE68-02D8-0F05EF059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363F73-38C6-0864-DB3B-E753503F00AB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363F73-38C6-0864-DB3B-E753503F0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F5FA98-23C8-56A2-3098-2FCD443022AA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F5FA98-23C8-56A2-3098-2FCD44302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B8BF0DD3-7BF1-BDE1-E66A-6C5561B0F2F5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4C6EB43-F0C1-AACA-50B4-C8C0B3A60E8C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B07C079-0745-02D1-21A9-6BC604FC097A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9058BA-ECCB-6C9B-826A-01F64532A841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B7F64BC-1144-982C-1E3E-9446B0791B47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0535EA-B5F9-0651-4CCC-9030FDCF27B2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0535EA-B5F9-0651-4CCC-9030FDCF2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AE529C-8000-A5BC-D8B0-955D7C829710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AE529C-8000-A5BC-D8B0-955D7C829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7AC7985-2C6B-4A24-0B4A-2150644F65B1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C51A02-F65F-E191-DA30-09ACD4D522C0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C51A02-F65F-E191-DA30-09ACD4D52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8E3B404-40E3-26EE-D63D-C29114DD2394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/>
                  </a:solidFill>
                </a:endParaRPr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8E3B404-40E3-26EE-D63D-C29114DD2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8E77A1-C800-A460-3937-BBD6925182E2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558098-5522-6BD6-29F7-2641A97C535E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558098-5522-6BD6-29F7-2641A97C5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337DDEA9-EECB-C759-5A9B-75BA171D13D1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41626F-852A-9BB9-6D66-95A39FEF1945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41626F-852A-9BB9-6D66-95A39FEF1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933A0C-B221-8D70-5F7A-A646B18FF930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933A0C-B221-8D70-5F7A-A646B18FF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FAE166-4DDA-DC03-6D08-BE2C01871397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FAE166-4DDA-DC03-6D08-BE2C01871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6F8ACD0-6C51-0A93-6A78-68E3D1C4015E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6F8ACD0-6C51-0A93-6A78-68E3D1C401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35FCE630-5206-C497-773B-D09679B825C4}"/>
              </a:ext>
            </a:extLst>
          </p:cNvPr>
          <p:cNvSpPr txBox="1"/>
          <p:nvPr/>
        </p:nvSpPr>
        <p:spPr>
          <a:xfrm>
            <a:off x="1699854" y="2259748"/>
            <a:ext cx="71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FFB609-3B9A-F8FF-068C-5372D3F4A234}"/>
              </a:ext>
            </a:extLst>
          </p:cNvPr>
          <p:cNvSpPr txBox="1"/>
          <p:nvPr/>
        </p:nvSpPr>
        <p:spPr>
          <a:xfrm>
            <a:off x="1733830" y="5174098"/>
            <a:ext cx="68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45E026-DEBD-8816-5607-3CA6AC652059}"/>
              </a:ext>
            </a:extLst>
          </p:cNvPr>
          <p:cNvSpPr txBox="1"/>
          <p:nvPr/>
        </p:nvSpPr>
        <p:spPr>
          <a:xfrm>
            <a:off x="10190441" y="229519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FA67EC-54EE-B083-36C8-39B060612333}"/>
              </a:ext>
            </a:extLst>
          </p:cNvPr>
          <p:cNvSpPr txBox="1"/>
          <p:nvPr/>
        </p:nvSpPr>
        <p:spPr>
          <a:xfrm>
            <a:off x="10190441" y="51740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E32D0C-9C21-DA12-D709-469408FA1CAB}"/>
              </a:ext>
            </a:extLst>
          </p:cNvPr>
          <p:cNvSpPr txBox="1"/>
          <p:nvPr/>
        </p:nvSpPr>
        <p:spPr>
          <a:xfrm>
            <a:off x="1468694" y="5797984"/>
            <a:ext cx="9254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Instead of pointing the </a:t>
            </a:r>
            <a:r>
              <a:rPr lang="en-US" sz="2500" b="1" dirty="0">
                <a:solidFill>
                  <a:srgbClr val="00B0F0"/>
                </a:solidFill>
              </a:rPr>
              <a:t>feedback loop</a:t>
            </a:r>
            <a:r>
              <a:rPr lang="en-US" sz="2500" dirty="0"/>
              <a:t> to the sum in the first copy…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451665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51FCB-2C55-542B-F9D8-393407572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872EFA-82D6-B5B6-BE12-5F3328FEE386}"/>
              </a:ext>
            </a:extLst>
          </p:cNvPr>
          <p:cNvSpPr/>
          <p:nvPr/>
        </p:nvSpPr>
        <p:spPr>
          <a:xfrm>
            <a:off x="1613448" y="1345348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567F619-463A-2E41-498A-164AA16249F7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2AECF6-5032-B848-CD69-67BD373B11EC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4FE8CE-1DCB-F915-59A3-FB012AC2D0BA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8A8689-14C6-1F3C-38E3-C11EB317BF76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0AFF71-7DBD-D5CE-DF04-6FFBE6033DC4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0AFF71-7DBD-D5CE-DF04-6FFBE6033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F21BB0-D6FB-4D74-5238-5339075D16E5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F21BB0-D6FB-4D74-5238-5339075D1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87578B-6B6D-4F9F-7687-D2689FAE1297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87578B-6B6D-4F9F-7687-D2689FAE1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E42558-73E7-4212-12DD-4C6B0BC56150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BC60DB-35A1-5D2F-5951-956D64115A24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BC60DB-35A1-5D2F-5951-956D64115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07DCA7D-D481-6A1D-65AE-EEBEDC04E5D4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07DCA7D-D481-6A1D-65AE-EEBEDC04E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B013C4-9D04-760E-86D4-63023C376622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DFB30B-9A84-E3C1-1D73-793BE856F19B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DFB30B-9A84-E3C1-1D73-793BE856F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98553C-F24E-7F22-4845-AA3F3F49F2EA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FEF412FB-FE2B-7679-FD7D-9912E17822A5}"/>
              </a:ext>
            </a:extLst>
          </p:cNvPr>
          <p:cNvCxnSpPr>
            <a:cxnSpLocks/>
            <a:stCxn id="3" idx="6"/>
            <a:endCxn id="13" idx="0"/>
          </p:cNvCxnSpPr>
          <p:nvPr/>
        </p:nvCxnSpPr>
        <p:spPr>
          <a:xfrm flipH="1">
            <a:off x="4229373" y="1812774"/>
            <a:ext cx="2644955" cy="2565924"/>
          </a:xfrm>
          <a:prstGeom prst="curvedConnector4">
            <a:avLst>
              <a:gd name="adj1" fmla="val -8643"/>
              <a:gd name="adj2" fmla="val 38864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E950779-BC37-F16C-D45F-40A88FA13C9F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E950779-BC37-F16C-D45F-40A88FA13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D819A1-C6CF-49BD-FB7C-70C9AAAEC584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D819A1-C6CF-49BD-FB7C-70C9AAAEC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3AC908-C1BA-0D39-7636-B74DD029EAF9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3AC908-C1BA-0D39-7636-B74DD029E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15C618-9838-5B21-BDBE-71FED6BFAF6C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15C618-9838-5B21-BDBE-71FED6BFA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3CDBBA-7A11-9716-681E-4816E2202DC3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3CDBBA-7A11-9716-681E-4816E220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A7F8FE2B-6F05-80D3-3925-004A525641D9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C72E532-21CA-367A-A6BE-333CE33915C3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376B160-BFCD-7E99-790D-74AB07A11206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AD168E-4952-0EF1-A3BF-DF35EC2CF244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04B83F-C747-38BA-5C58-8B8AE20E5088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725A292-5A57-11DC-DA5A-4425EBE42244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725A292-5A57-11DC-DA5A-4425EBE42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C36AC-D6FE-9305-9436-355AB25B6C37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C36AC-D6FE-9305-9436-355AB25B6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668F50-39DC-31E0-A985-CE58461BC99B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1B6E1A-218C-EA24-EB5B-83F10FDA199B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1B6E1A-218C-EA24-EB5B-83F10FDA1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5188733-CDC1-95B3-D839-292CFF93D80E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/>
                  </a:solidFill>
                </a:endParaRPr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5188733-CDC1-95B3-D839-292CFF93D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0BF374-7793-4E0B-6E62-5947EBB17F99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91F7782-D314-04FE-623B-94BE19007154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91F7782-D314-04FE-623B-94BE19007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43D43312-E51C-2C15-B949-45D019C051CE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97C5B91-01A8-5B52-7E92-36168295BF70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97C5B91-01A8-5B52-7E92-36168295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CAC1DD-388B-862A-3D9F-6E02E0D1A878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CAC1DD-388B-862A-3D9F-6E02E0D1A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3615658-C658-EAD4-284A-FA4764F515BE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3615658-C658-EAD4-284A-FA4764F51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FF0C5D7-5554-F6EC-7427-DA9052CB6825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FF0C5D7-5554-F6EC-7427-DA9052CB6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D5A7361-C647-4E50-F143-A1A90B2E4810}"/>
              </a:ext>
            </a:extLst>
          </p:cNvPr>
          <p:cNvSpPr txBox="1"/>
          <p:nvPr/>
        </p:nvSpPr>
        <p:spPr>
          <a:xfrm>
            <a:off x="1699854" y="2259748"/>
            <a:ext cx="71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9575A9-CBCF-C43F-E7CF-DB20E54D1625}"/>
              </a:ext>
            </a:extLst>
          </p:cNvPr>
          <p:cNvSpPr txBox="1"/>
          <p:nvPr/>
        </p:nvSpPr>
        <p:spPr>
          <a:xfrm>
            <a:off x="1733830" y="5174098"/>
            <a:ext cx="68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D4678D-8AB3-BE6B-9F91-639B9915D42F}"/>
              </a:ext>
            </a:extLst>
          </p:cNvPr>
          <p:cNvSpPr txBox="1"/>
          <p:nvPr/>
        </p:nvSpPr>
        <p:spPr>
          <a:xfrm>
            <a:off x="10190441" y="229519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9058AD-4429-F8E0-532D-4A30640AD979}"/>
              </a:ext>
            </a:extLst>
          </p:cNvPr>
          <p:cNvSpPr txBox="1"/>
          <p:nvPr/>
        </p:nvSpPr>
        <p:spPr>
          <a:xfrm>
            <a:off x="10190441" y="51740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FEAE1F-0442-9964-A493-4D2DC6FC105C}"/>
              </a:ext>
            </a:extLst>
          </p:cNvPr>
          <p:cNvSpPr txBox="1"/>
          <p:nvPr/>
        </p:nvSpPr>
        <p:spPr>
          <a:xfrm>
            <a:off x="1771894" y="5912918"/>
            <a:ext cx="8770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We can point the </a:t>
            </a:r>
            <a:r>
              <a:rPr lang="en-US" sz="2500" b="1" dirty="0">
                <a:solidFill>
                  <a:srgbClr val="00B0F0"/>
                </a:solidFill>
              </a:rPr>
              <a:t>feedback loop </a:t>
            </a:r>
            <a:r>
              <a:rPr lang="en-US" sz="2500" dirty="0"/>
              <a:t>to the sum in the second copy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110278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A9BA3-2BEF-250B-481C-9ACA66A13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1EFA6E5-B8FC-9114-2D51-A8052A3D5431}"/>
              </a:ext>
            </a:extLst>
          </p:cNvPr>
          <p:cNvSpPr/>
          <p:nvPr/>
        </p:nvSpPr>
        <p:spPr>
          <a:xfrm>
            <a:off x="1613448" y="1345348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72D33C-3BB4-2544-36A7-A2C8C7BE3212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FC6AE7A-00E7-8EBC-2454-BED16DC4297C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2FF2F1-009E-7F7F-B2DF-D0E809D2E490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B32BDC-1595-4B86-0CE2-0FA9DD18BB36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F17C3B-F4E3-C81C-B0C8-A39E4D962FD6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F17C3B-F4E3-C81C-B0C8-A39E4D962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CB31B3-8E9B-EDA0-43ED-9B2C1DD907E8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CB31B3-8E9B-EDA0-43ED-9B2C1DD90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742F594-20AF-EB5E-E0B2-8AF6B526F5FA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742F594-20AF-EB5E-E0B2-8AF6B526F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44E229-9128-D6A4-BCB0-B1C832B329A0}"/>
              </a:ext>
            </a:extLst>
          </p:cNvPr>
          <p:cNvCxnSpPr>
            <a:cxnSpLocks/>
          </p:cNvCxnSpPr>
          <p:nvPr/>
        </p:nvCxnSpPr>
        <p:spPr>
          <a:xfrm>
            <a:off x="4562849" y="1804269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C865C-3D24-19F8-F995-B7C0798091D9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C865C-3D24-19F8-F995-B7C079809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AAC958-3E6F-8C2A-DD5E-EDB074500D69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AAC958-3E6F-8C2A-DD5E-EDB074500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31A10CB-E5E8-41AC-1E7D-C11844314F0D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8C63C3-FA55-CA3F-12FA-0D0D44BB1B5B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8C63C3-FA55-CA3F-12FA-0D0D44BB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CE1D998-AB73-ABDD-904B-A8ADAE39CD07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296F6BD-5E80-B35E-E579-252AFAE9AAC0}"/>
              </a:ext>
            </a:extLst>
          </p:cNvPr>
          <p:cNvCxnSpPr>
            <a:cxnSpLocks/>
            <a:stCxn id="3" idx="6"/>
            <a:endCxn id="13" idx="0"/>
          </p:cNvCxnSpPr>
          <p:nvPr/>
        </p:nvCxnSpPr>
        <p:spPr>
          <a:xfrm flipH="1">
            <a:off x="4229373" y="1812774"/>
            <a:ext cx="2644955" cy="2565924"/>
          </a:xfrm>
          <a:prstGeom prst="curvedConnector4">
            <a:avLst>
              <a:gd name="adj1" fmla="val -8643"/>
              <a:gd name="adj2" fmla="val 38864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0C80DA-9123-8A12-9104-FF06BE667FB9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0C80DA-9123-8A12-9104-FF06BE667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82DA89-D2CD-D699-22FA-E0F442843BA0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82DA89-D2CD-D699-22FA-E0F442843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5D17F7-9127-B7B6-5533-627A47D5594C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5D17F7-9127-B7B6-5533-627A47D55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4D330E-F29B-EA54-F52E-2BDD8581E25C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4D330E-F29B-EA54-F52E-2BDD8581E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49D998-4DB8-A82B-BFAE-5B35823E2431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49D998-4DB8-A82B-BFAE-5B35823E2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D34C938F-C168-CFB2-B097-6AA95D6FD6F2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E2DB07-856A-8D0C-B40A-F95CCC9316D8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C2E8EA-A2A7-6898-0376-A2C6D2E7CAC7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0F23930-3E05-00DA-F4E7-CCAF5F2E7D77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1CED3E-880C-8D70-4120-CD274B6B60A7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96848F-888B-3D1B-2314-A26F97D5653F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96848F-888B-3D1B-2314-A26F97D56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61D14F-77CC-F587-C08E-4FB1699073AD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61D14F-77CC-F587-C08E-4FB169907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D92A77D-49E1-078B-142C-428E99334279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0F77F2-786B-A6B2-5079-D07BFCEB7224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0F77F2-786B-A6B2-5079-D07BFCEB7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53F95C8-6289-2B98-ED1B-A9A01E7F2D0C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53F95C8-6289-2B98-ED1B-A9A01E7F2D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555A431-A72B-5296-26A4-CE088FCE478D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E18D2E5-3617-2028-20B4-0F96852E468F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E18D2E5-3617-2028-20B4-0F96852E4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125B8CBD-6D35-11AE-9086-7138623253D2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E447D0F-D99C-3514-A01F-8137D160ED0B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E447D0F-D99C-3514-A01F-8137D160E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3FA032-B252-92E6-F475-7E67ED7C7C9C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3FA032-B252-92E6-F475-7E67ED7C7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B4E467-2768-3E23-AE87-84AA83280BC2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B4E467-2768-3E23-AE87-84AA83280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33F90FA-801C-2A7F-ED81-C2F6C1A5D779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33F90FA-801C-2A7F-ED81-C2F6C1A5D7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2DAF2C52-464B-E8BE-CEA0-EB095425D3FA}"/>
              </a:ext>
            </a:extLst>
          </p:cNvPr>
          <p:cNvSpPr txBox="1"/>
          <p:nvPr/>
        </p:nvSpPr>
        <p:spPr>
          <a:xfrm>
            <a:off x="1699854" y="2259748"/>
            <a:ext cx="71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AD9820-C561-16B4-C48D-E97095AE00F5}"/>
              </a:ext>
            </a:extLst>
          </p:cNvPr>
          <p:cNvSpPr txBox="1"/>
          <p:nvPr/>
        </p:nvSpPr>
        <p:spPr>
          <a:xfrm>
            <a:off x="1733830" y="5174098"/>
            <a:ext cx="68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2FD6A1-2BE9-9455-26AD-56AAC1D5DBCC}"/>
              </a:ext>
            </a:extLst>
          </p:cNvPr>
          <p:cNvSpPr txBox="1"/>
          <p:nvPr/>
        </p:nvSpPr>
        <p:spPr>
          <a:xfrm>
            <a:off x="10190441" y="229519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Output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13DDBB-8F08-16EC-35F6-8932523B1EAA}"/>
              </a:ext>
            </a:extLst>
          </p:cNvPr>
          <p:cNvSpPr txBox="1"/>
          <p:nvPr/>
        </p:nvSpPr>
        <p:spPr>
          <a:xfrm>
            <a:off x="10190441" y="51740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Output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6BFB6B-A782-2238-5EAD-C0227B27CE6B}"/>
              </a:ext>
            </a:extLst>
          </p:cNvPr>
          <p:cNvSpPr txBox="1"/>
          <p:nvPr/>
        </p:nvSpPr>
        <p:spPr>
          <a:xfrm>
            <a:off x="1771894" y="5912918"/>
            <a:ext cx="877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By </a:t>
            </a:r>
            <a:r>
              <a:rPr lang="en-US" sz="2500" b="1" dirty="0"/>
              <a:t>unrolling</a:t>
            </a:r>
            <a:r>
              <a:rPr lang="en-US" sz="2500" dirty="0"/>
              <a:t> the recurrent neural network, we end up with a new network that has </a:t>
            </a:r>
            <a:r>
              <a:rPr lang="en-US" sz="2500" b="1" dirty="0">
                <a:solidFill>
                  <a:srgbClr val="0070C0"/>
                </a:solidFill>
              </a:rPr>
              <a:t>two inputs</a:t>
            </a:r>
            <a:r>
              <a:rPr lang="en-US" sz="2500" dirty="0"/>
              <a:t>..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565739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97AC4-9658-056B-CE47-06A6A3723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A435-6638-4253-4DCE-A0BEAB6F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B6295-7D12-10F0-EC5C-4D9FF9A5B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928360" cy="4351338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In sequential data, each element in the sequence is related to the ones that come before and after it and </a:t>
            </a:r>
            <a:r>
              <a:rPr lang="en-PH" b="1" dirty="0">
                <a:solidFill>
                  <a:srgbClr val="002060"/>
                </a:solidFill>
              </a:rPr>
              <a:t>the way these elements are ordered provides context, meaning and structure to the data.</a:t>
            </a:r>
          </a:p>
        </p:txBody>
      </p:sp>
      <p:pic>
        <p:nvPicPr>
          <p:cNvPr id="100" name="Picture 99" descr="A diagram of sequence data&#10;&#10;AI-generated content may be incorrect.">
            <a:extLst>
              <a:ext uri="{FF2B5EF4-FFF2-40B4-BE49-F238E27FC236}">
                <a16:creationId xmlns:a16="http://schemas.microsoft.com/office/drawing/2014/main" id="{222B0FA5-932C-F887-D97C-0369C73E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286869"/>
            <a:ext cx="516274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3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1D2D-F586-64E4-8488-40A8E69D4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B1D8C28-A407-0E55-D2F6-737FAC91434D}"/>
              </a:ext>
            </a:extLst>
          </p:cNvPr>
          <p:cNvSpPr/>
          <p:nvPr/>
        </p:nvSpPr>
        <p:spPr>
          <a:xfrm>
            <a:off x="1613448" y="1345348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494622-07DD-1838-A084-2BDC2FFC2B92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603C22-746E-CEE9-BF1C-4E512DF01C19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B74187-2CF8-95BB-3A56-2DBBABAAC535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9B08BD-9F70-2B9E-733A-5E6AC770A2D7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ACBEF2-CF7C-8D68-094B-0E2375592467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ACBEF2-CF7C-8D68-094B-0E2375592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D25AB1-AEB0-877A-982F-16D900D95578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D25AB1-AEB0-877A-982F-16D900D95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05A03A7-5EBD-D2C0-C830-89136DC75CC0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05A03A7-5EBD-D2C0-C830-89136DC75C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8F327D-21B0-59D2-59D9-3C8F036CF668}"/>
              </a:ext>
            </a:extLst>
          </p:cNvPr>
          <p:cNvCxnSpPr>
            <a:cxnSpLocks/>
          </p:cNvCxnSpPr>
          <p:nvPr/>
        </p:nvCxnSpPr>
        <p:spPr>
          <a:xfrm>
            <a:off x="4562849" y="1804269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D6EFFA-E8E8-4065-1F80-E41FA0139C9F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D6EFFA-E8E8-4065-1F80-E41FA0139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1D86E82-4165-B397-D0C0-9F58FC52B733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5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1D86E82-4165-B397-D0C0-9F58FC52B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5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EF7A55-C305-9D89-D70C-B7A8E9CD95F5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E615CB-366F-6ED0-1BB6-0D68401F0EB8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E615CB-366F-6ED0-1BB6-0D68401F0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8F539C0-F4DF-0834-F186-FF8D198DB8AC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6AEA1FA-5E00-79BB-7276-878C5761FED2}"/>
              </a:ext>
            </a:extLst>
          </p:cNvPr>
          <p:cNvCxnSpPr>
            <a:cxnSpLocks/>
            <a:stCxn id="3" idx="6"/>
            <a:endCxn id="13" idx="0"/>
          </p:cNvCxnSpPr>
          <p:nvPr/>
        </p:nvCxnSpPr>
        <p:spPr>
          <a:xfrm flipH="1">
            <a:off x="4229373" y="1812774"/>
            <a:ext cx="2644955" cy="2565924"/>
          </a:xfrm>
          <a:prstGeom prst="curvedConnector4">
            <a:avLst>
              <a:gd name="adj1" fmla="val -8643"/>
              <a:gd name="adj2" fmla="val 38864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55B1E1-44B4-6684-3A8C-FFB21C600439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55B1E1-44B4-6684-3A8C-FFB21C600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19573A-C5D9-A9AB-610E-D3531B7C9610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19573A-C5D9-A9AB-610E-D3531B7C9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AD02C3-3311-2FDA-CF67-FEA54E042E88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AD02C3-3311-2FDA-CF67-FEA54E042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F80BBF-C418-2490-0A93-FBE651E42977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F80BBF-C418-2490-0A93-FBE651E42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0A0F2B-6F23-BF44-3D0B-46B48E9AC694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0A0F2B-6F23-BF44-3D0B-46B48E9AC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7E6AA56A-D1F1-1CA1-5364-25DAC72294FA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35C76D-A34F-0938-B1EB-6BF1499EC44B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EAA5CB2-4CF8-B40F-9B4B-534F9B14D6FC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E7A5-2B57-09B3-CBEF-651780CB685D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444132-DE40-3922-00B9-255072607503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9FC50E-69FF-B819-479C-02F36A8027EB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9FC50E-69FF-B819-479C-02F36A80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EA03E2F-43AA-BBE2-E584-61DB95423694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EA03E2F-43AA-BBE2-E584-61DB95423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F3BCCB0-20E8-C5B1-6E0E-4EB82844C415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4448DC-64C8-9230-91D4-15580B79DB6C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4448DC-64C8-9230-91D4-15580B79D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64AFB28-55B0-1647-DD08-7B99DAA11290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5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64AFB28-55B0-1647-DD08-7B99DAA11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B05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41DB76-60B0-D71E-0E77-2D2F9A41C148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37A8AAA-4E79-D1E4-7478-F12BBE991EEC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37A8AAA-4E79-D1E4-7478-F12BBE991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11FDDD6E-0DAD-959A-B1B2-0DD5471A8E39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4B343B-91C8-D144-1DED-B3A055A61A47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4B343B-91C8-D144-1DED-B3A055A61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4C0D19B-1B70-92A2-AD62-8E39DD29E0D1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4C0D19B-1B70-92A2-AD62-8E39DD29E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834531-158A-AB3F-84FF-1D563CB4C6B8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834531-158A-AB3F-84FF-1D563CB4C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DB685CE-6F22-3436-F834-77539FC15E34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DB685CE-6F22-3436-F834-77539FC15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F4B1C7A-2806-5042-807A-960B53E49F92}"/>
              </a:ext>
            </a:extLst>
          </p:cNvPr>
          <p:cNvSpPr txBox="1"/>
          <p:nvPr/>
        </p:nvSpPr>
        <p:spPr>
          <a:xfrm>
            <a:off x="1699854" y="2259748"/>
            <a:ext cx="71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Input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275C6D-2681-F90B-DA00-2DFABB756B98}"/>
              </a:ext>
            </a:extLst>
          </p:cNvPr>
          <p:cNvSpPr txBox="1"/>
          <p:nvPr/>
        </p:nvSpPr>
        <p:spPr>
          <a:xfrm>
            <a:off x="1733830" y="5174098"/>
            <a:ext cx="68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Input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BEDAB5-A226-25FD-1C7D-2FB9C7FD668A}"/>
              </a:ext>
            </a:extLst>
          </p:cNvPr>
          <p:cNvSpPr txBox="1"/>
          <p:nvPr/>
        </p:nvSpPr>
        <p:spPr>
          <a:xfrm>
            <a:off x="10190441" y="229519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F25906-4411-2065-958E-6093E63DA0AC}"/>
              </a:ext>
            </a:extLst>
          </p:cNvPr>
          <p:cNvSpPr txBox="1"/>
          <p:nvPr/>
        </p:nvSpPr>
        <p:spPr>
          <a:xfrm>
            <a:off x="10190441" y="51740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CBDA3-28ED-42F2-30AE-DEEC207150DB}"/>
              </a:ext>
            </a:extLst>
          </p:cNvPr>
          <p:cNvSpPr txBox="1"/>
          <p:nvPr/>
        </p:nvSpPr>
        <p:spPr>
          <a:xfrm>
            <a:off x="4814281" y="5797984"/>
            <a:ext cx="25634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And</a:t>
            </a:r>
            <a:r>
              <a:rPr lang="en-US" sz="2500" b="1" dirty="0">
                <a:solidFill>
                  <a:srgbClr val="00B050"/>
                </a:solidFill>
              </a:rPr>
              <a:t> two outputs</a:t>
            </a:r>
          </a:p>
        </p:txBody>
      </p:sp>
    </p:spTree>
    <p:extLst>
      <p:ext uri="{BB962C8B-B14F-4D97-AF65-F5344CB8AC3E}">
        <p14:creationId xmlns:p14="http://schemas.microsoft.com/office/powerpoint/2010/main" val="4269198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BCAA8-C603-2E6D-798D-BB16A7161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B9137AE-AD89-DA26-1A39-3B3AB04526D7}"/>
              </a:ext>
            </a:extLst>
          </p:cNvPr>
          <p:cNvSpPr/>
          <p:nvPr/>
        </p:nvSpPr>
        <p:spPr>
          <a:xfrm>
            <a:off x="1613448" y="1345348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57357A6-A3DE-238D-CBAF-FCA101E9A0E5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4997B8-5722-EE29-A2FE-79102BED6418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CF4BAE-2FCB-F4C0-4760-1545AE96B9A4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5965F0-E0D7-899A-373F-951281814547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B31B2E-A266-D8FE-391D-B74425A4DB00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B31B2E-A266-D8FE-391D-B74425A4D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658D3B-CCF6-5E5C-F26D-E158A300F905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658D3B-CCF6-5E5C-F26D-E158A300F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E94D032-5325-5D35-1149-FAC3AD66FE39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E94D032-5325-5D35-1149-FAC3AD66FE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6D7303-223F-A55C-2D29-7C4FFB87907B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F81530-D7B5-443B-7234-B990F4D0D126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F81530-D7B5-443B-7234-B990F4D0D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EBEBA20-1580-CBDF-362B-77FF945B2BC7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EBEBA20-1580-CBDF-362B-77FF945B2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9C252C-8055-772F-7134-C1E753EDE290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1DBFD4-7CB3-8605-0D03-8D617660E160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1DBFD4-7CB3-8605-0D03-8D617660E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A53EB28-F1A9-C291-4BBD-C53D6F4A5BFE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69056CC-B666-042C-EC7D-E7CD68B77C4B}"/>
              </a:ext>
            </a:extLst>
          </p:cNvPr>
          <p:cNvCxnSpPr>
            <a:cxnSpLocks/>
            <a:stCxn id="3" idx="6"/>
            <a:endCxn id="13" idx="0"/>
          </p:cNvCxnSpPr>
          <p:nvPr/>
        </p:nvCxnSpPr>
        <p:spPr>
          <a:xfrm flipH="1">
            <a:off x="4229373" y="1812774"/>
            <a:ext cx="2644955" cy="2565924"/>
          </a:xfrm>
          <a:prstGeom prst="curvedConnector4">
            <a:avLst>
              <a:gd name="adj1" fmla="val -8643"/>
              <a:gd name="adj2" fmla="val 38864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6D67B8-3006-D1E5-05E4-CCB5103FE66B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6D67B8-3006-D1E5-05E4-CCB5103FE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89F60B-AB77-650D-2DCC-E9BD3AFF5D0E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89F60B-AB77-650D-2DCC-E9BD3AFF5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C5BA72-7FC9-E4E7-8FFE-D2369B1C95F2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C5BA72-7FC9-E4E7-8FFE-D2369B1C9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7733F0-8C9C-C4A1-FB67-34F76677424E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7733F0-8C9C-C4A1-FB67-34F766774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5F5915-7A8D-3A80-5F2C-3BF4A0C3345B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5F5915-7A8D-3A80-5F2C-3BF4A0C33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672647D0-E827-5554-8BE2-1AC75C81AD2A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CBF5B2-04F0-3098-B465-0EA7791D5F71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504DB3-56C4-3E38-DCFD-5C8FF4BEB39E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399023-F3B5-0BD9-65E8-4A266A8799DC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7963B0F-0DE8-B043-9142-9084155F28B9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7BCA01-42C9-536B-DAD3-EC87DC7883C5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7BCA01-42C9-536B-DAD3-EC87DC78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D64159-CF25-25EF-436A-FF5DD0B93BA3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D64159-CF25-25EF-436A-FF5DD0B93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6FC17C6-78C9-D20B-B0A1-42D007B2C960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3B2A7E-A3CA-D868-E888-966932DBE784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3B2A7E-A3CA-D868-E888-966932DBE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4F1B0D-89E6-FD85-44A0-58F062A906DB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/>
                  </a:solidFill>
                </a:endParaRPr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4F1B0D-89E6-FD85-44A0-58F062A90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64130A-B5F6-0013-BEC2-F9395E42B1CF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1114588-86BD-E999-AE20-2F467702B5B5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1114588-86BD-E999-AE20-2F467702B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BE55618-C7BD-FD1E-0078-DB6AF266325A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C33B666-92D7-1846-3EBC-D7F3F63EB279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8947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PH" sz="3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PH" sz="3000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C33B666-92D7-1846-3EBC-D7F3F63EB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894797" cy="553998"/>
              </a:xfrm>
              <a:prstGeom prst="rect">
                <a:avLst/>
              </a:prstGeom>
              <a:blipFill>
                <a:blip r:embed="rId19"/>
                <a:stretch>
                  <a:fillRect t="-13187" r="-14966" b="-340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04F361-4E21-AD54-51C0-59C079B3C1E7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04F361-4E21-AD54-51C0-59C079B3C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BF6897A-4CC5-F9B5-9BCE-CF1EA61B2AE6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BF6897A-4CC5-F9B5-9BCE-CF1EA61B2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52FC84D-A9EB-F72C-5148-BFF79D58053F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52FC84D-A9EB-F72C-5148-BFF79D580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89D7A08-2142-C5D7-0608-4FD0B1B48CBD}"/>
              </a:ext>
            </a:extLst>
          </p:cNvPr>
          <p:cNvSpPr txBox="1"/>
          <p:nvPr/>
        </p:nvSpPr>
        <p:spPr>
          <a:xfrm>
            <a:off x="1710700" y="5807102"/>
            <a:ext cx="877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Let us run our inputs to our recurrent neural network to see how it uses yesterday’s stock price and today’s stock price</a:t>
            </a:r>
            <a:endParaRPr lang="en-US" sz="2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61047-69D6-364D-4874-9EC46C4DAC73}"/>
              </a:ext>
            </a:extLst>
          </p:cNvPr>
          <p:cNvSpPr txBox="1"/>
          <p:nvPr/>
        </p:nvSpPr>
        <p:spPr>
          <a:xfrm>
            <a:off x="1699854" y="2259748"/>
            <a:ext cx="71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C8163-3885-B646-8E27-36CFDBCACFEF}"/>
              </a:ext>
            </a:extLst>
          </p:cNvPr>
          <p:cNvSpPr txBox="1"/>
          <p:nvPr/>
        </p:nvSpPr>
        <p:spPr>
          <a:xfrm>
            <a:off x="1733830" y="5174098"/>
            <a:ext cx="68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F0511-AD56-6220-ACB5-3067BF98C749}"/>
              </a:ext>
            </a:extLst>
          </p:cNvPr>
          <p:cNvSpPr txBox="1"/>
          <p:nvPr/>
        </p:nvSpPr>
        <p:spPr>
          <a:xfrm>
            <a:off x="10190441" y="229519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F134BF-28F2-0E4A-7354-A08A383B1D4C}"/>
              </a:ext>
            </a:extLst>
          </p:cNvPr>
          <p:cNvSpPr txBox="1"/>
          <p:nvPr/>
        </p:nvSpPr>
        <p:spPr>
          <a:xfrm>
            <a:off x="10190441" y="51740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551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AC927-0B86-380B-460A-5F0AD09C2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0823B9-F98E-78E2-8A27-5CF5F28FA748}"/>
              </a:ext>
            </a:extLst>
          </p:cNvPr>
          <p:cNvSpPr/>
          <p:nvPr/>
        </p:nvSpPr>
        <p:spPr>
          <a:xfrm>
            <a:off x="1613448" y="1345348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515413-351C-A32E-2E1B-258FE5806297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0B6DFCF-A599-562F-50D9-78EE71E4A2E0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7A4E91-0C79-6FD7-FF30-9E1D7A8E3BAD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C7C26A-8F81-2E6C-A328-8297B993EFC9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02DAC7-3D9E-4210-3944-4E38833C7C09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02DAC7-3D9E-4210-3944-4E38833C7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7DC503-2EF4-261A-1E23-3683FE716ADF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7DC503-2EF4-261A-1E23-3683FE71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E02888E-137E-D02E-3E36-8AA8D9CC2521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E02888E-137E-D02E-3E36-8AA8D9CC2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3C5059-8FD6-E59E-862D-7459F3D9A36A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6AE6AE-EDB4-B5CF-21D7-CC84BD0F9660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6AE6AE-EDB4-B5CF-21D7-CC84BD0F9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036D32B-0B3E-F04F-96BF-9934017C078F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036D32B-0B3E-F04F-96BF-9934017C0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25AFC15-543F-1F2C-45B0-8769C2BBD8E0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B5A0F0-B1BD-D398-E543-9A89E32BF78D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B5A0F0-B1BD-D398-E543-9A89E32BF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D5DB0AB-A377-4241-4338-2B8FB1E9AD9A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CBE49B4-C5BD-FF0F-C37C-5259364695D0}"/>
              </a:ext>
            </a:extLst>
          </p:cNvPr>
          <p:cNvCxnSpPr>
            <a:cxnSpLocks/>
            <a:stCxn id="3" idx="6"/>
            <a:endCxn id="13" idx="0"/>
          </p:cNvCxnSpPr>
          <p:nvPr/>
        </p:nvCxnSpPr>
        <p:spPr>
          <a:xfrm flipH="1">
            <a:off x="4229373" y="1812774"/>
            <a:ext cx="2644955" cy="2565924"/>
          </a:xfrm>
          <a:prstGeom prst="curvedConnector4">
            <a:avLst>
              <a:gd name="adj1" fmla="val -8643"/>
              <a:gd name="adj2" fmla="val 38864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42E860-BC5D-3D51-85C3-50F140475BE8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42E860-BC5D-3D51-85C3-50F140475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8FF75D-A49F-D002-FF68-CD23741F9D8F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8FF75D-A49F-D002-FF68-CD23741F9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E3F766-6E7A-0684-5860-A39251D8A70F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E3F766-6E7A-0684-5860-A39251D8A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7EDFCF-6E74-2B9E-A3A9-A7475CC92A15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7EDFCF-6E74-2B9E-A3A9-A7475CC92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654889A-DD95-F44B-4886-DE9CF5A201B1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654889A-DD95-F44B-4886-DE9CF5A2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69769D5A-3F10-C1C8-1F82-EB5AA139DFB7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E458CF9-61DD-BECF-88C6-854F4A8BD3F9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2D326E2-5D8E-E4C6-CC35-3BDF37D47C8C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11003C8-F030-214A-81E6-7409229CE5C4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368793-65B3-4973-4673-367069E43F28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D1B7A7-2ECA-09CC-F8C4-015B4409015B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D1B7A7-2ECA-09CC-F8C4-015B44090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0FC237-0B86-D357-5411-C60E3DBEB182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0FC237-0B86-D357-5411-C60E3DBE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93EA95-9374-2670-8F13-959EBEB91BDD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106A073-DAFE-EF46-2D7B-656A149AA465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106A073-DAFE-EF46-2D7B-656A149AA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EF977BC-2923-1A99-E966-A1E48A087D02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/>
                  </a:solidFill>
                </a:endParaRPr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EF977BC-2923-1A99-E966-A1E48A087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7E33E62-3745-35A6-C9AA-6FC241597874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0979857-7B10-04E9-8B68-7A66D52AB47C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0979857-7B10-04E9-8B68-7A66D52AB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7DA3B167-4EDD-9C47-5BD9-ADCA56993F87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B1A8C0-C1B7-0EDA-4035-D5D11D6F73B8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8947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PH" sz="3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PH" sz="3000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B1A8C0-C1B7-0EDA-4035-D5D11D6F7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894797" cy="553998"/>
              </a:xfrm>
              <a:prstGeom prst="rect">
                <a:avLst/>
              </a:prstGeom>
              <a:blipFill>
                <a:blip r:embed="rId19"/>
                <a:stretch>
                  <a:fillRect t="-13187" r="-14966" b="-340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8E623C9-B21E-C945-D345-634731B2C33F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8E623C9-B21E-C945-D345-634731B2C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5995C9-DCB0-E509-430D-D3D47D15EED9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5995C9-DCB0-E509-430D-D3D47D15E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4E2C1C2-3EBB-A70D-8E05-7A0B1D707960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4E2C1C2-3EBB-A70D-8E05-7A0B1D7079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E28A326-A6B6-CCFD-4CD1-C640276C73A4}"/>
              </a:ext>
            </a:extLst>
          </p:cNvPr>
          <p:cNvSpPr txBox="1"/>
          <p:nvPr/>
        </p:nvSpPr>
        <p:spPr>
          <a:xfrm>
            <a:off x="1952625" y="5906140"/>
            <a:ext cx="82867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To predict tomorrow’s stock price and how they influence it.</a:t>
            </a:r>
            <a:endParaRPr lang="en-US" sz="2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EB2FD-3938-6524-31CD-AAFD32D638D7}"/>
              </a:ext>
            </a:extLst>
          </p:cNvPr>
          <p:cNvSpPr txBox="1"/>
          <p:nvPr/>
        </p:nvSpPr>
        <p:spPr>
          <a:xfrm>
            <a:off x="1699854" y="2259748"/>
            <a:ext cx="71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C90C4-F0BD-31A5-2A82-80D7B12FF0AF}"/>
              </a:ext>
            </a:extLst>
          </p:cNvPr>
          <p:cNvSpPr txBox="1"/>
          <p:nvPr/>
        </p:nvSpPr>
        <p:spPr>
          <a:xfrm>
            <a:off x="1733830" y="5174098"/>
            <a:ext cx="68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C3BDC-D49B-BCDD-E120-3F3B7908D928}"/>
              </a:ext>
            </a:extLst>
          </p:cNvPr>
          <p:cNvSpPr txBox="1"/>
          <p:nvPr/>
        </p:nvSpPr>
        <p:spPr>
          <a:xfrm>
            <a:off x="10190441" y="229519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790753-621C-6C75-57E2-8245E0D60D3E}"/>
              </a:ext>
            </a:extLst>
          </p:cNvPr>
          <p:cNvSpPr txBox="1"/>
          <p:nvPr/>
        </p:nvSpPr>
        <p:spPr>
          <a:xfrm>
            <a:off x="10190441" y="51740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5828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08522-93BF-C68E-1754-F62A775B1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EB419AF2-9356-0335-1EC0-4B359C0F4798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EB419AF2-9356-0335-1EC0-4B359C0F4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C6F4A80-927F-D514-33A9-5E2DB7A95BD5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3B0EBF-149F-659B-1899-DDE0F06357D3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BCB142-48FD-9872-40F0-34E5AD3C7130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0F8590-5955-AC16-D992-474F801F8098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30149B-CA4D-B919-8106-2B54B80B067F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30149B-CA4D-B919-8106-2B54B80B0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E91C82-0724-0E27-5618-132CADFBC74D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E91C82-0724-0E27-5618-132CADFBC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BD6A70B-C266-434D-5742-68EE520A88C7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BD6A70B-C266-434D-5742-68EE520A8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3F3A80-28E8-E3B4-D960-EC8395627C25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4DCEEF-A942-24CA-B0AE-12CDD0408C98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4DCEEF-A942-24CA-B0AE-12CDD0408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708B8BF-048C-FE5A-69A3-1ECF26699EDB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708B8BF-048C-FE5A-69A3-1ECF26699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826B1B-BD03-FCBD-16A5-2D3B0F769762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12115E-7F59-3180-BE71-5EC89B530CC0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12115E-7F59-3180-BE71-5EC89B530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8663284-F1D8-BD3B-5B0C-FE97C032DF29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98D2A26B-E892-85B0-C98C-96450C450ED8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B0EDE9-5D53-140F-7F45-179BF53ED8AC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B0EDE9-5D53-140F-7F45-179BF53E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C83818-10FA-9D16-7858-9BC7B8B4626E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C83818-10FA-9D16-7858-9BC7B8B46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C6F683-F559-EC7A-3445-944DB6A6FD11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C6F683-F559-EC7A-3445-944DB6A6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3E4C79-D62E-B759-63DF-088E5288DC19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3E4C79-D62E-B759-63DF-088E5288D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31893A-23D2-86EC-1BEA-1380A5F5E184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31893A-23D2-86EC-1BEA-1380A5F5E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75D0A729-69BB-0B41-50AA-873E4BA27CE9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0C253-31EF-61FB-B37B-13F81780EFF5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831EAB6-0042-ABB7-5793-95245DFD983F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275A028-5126-CC94-5CCD-7CFE198FB0CE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1BCE31-1368-A1BD-BB54-586842B4EF6C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08B9FEF-551D-7BD1-F327-41222ACCE8CC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08B9FEF-551D-7BD1-F327-41222ACCE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89D532-6E86-72D3-E501-1536CBAB5064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89D532-6E86-72D3-E501-1536CBAB5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AF03652-BD77-5E6D-60F9-FE1E30CA8995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AF03652-BD77-5E6D-60F9-FE1E30CA8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FCCFB5A-99B0-57F2-2403-7543B61091CC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A53F04-793D-67B4-D590-25C3C146B758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A53F04-793D-67B4-D590-25C3C146B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4F91695-C423-FF59-AE4B-312830596EA6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4F91695-C423-FF59-AE4B-312830596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92464D-4029-D74F-32D7-AD1B4DE25FBC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B97EB9A-72D0-DFCC-FFF5-BC322A23F495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B97EB9A-72D0-DFCC-FFF5-BC322A23F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1BEBB2F-FE05-CD1B-F1EB-2B24DDC30F33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BBE13BC-86EE-C8B0-9983-FC130A757588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BBE13BC-86EE-C8B0-9983-FC130A75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C6F3A3A-9E45-101B-FC3F-698E110D4C22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C6F3A3A-9E45-101B-FC3F-698E110D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B32B60-C7E2-3BF4-9A59-1A62E11F4D92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B32B60-C7E2-3BF4-9A59-1A62E11F4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F1F4FBE-C644-46DB-4902-06736F78CF22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F35AA3-3238-545E-E347-44A156E7B9D7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87D262-2619-FED1-18A2-5A6B303BC6F2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A2F75-B837-0EE8-521F-61B2746A05C0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36B3DE-3FD9-8B6D-D60D-9254BEA2E9B0}"/>
              </a:ext>
            </a:extLst>
          </p:cNvPr>
          <p:cNvSpPr txBox="1"/>
          <p:nvPr/>
        </p:nvSpPr>
        <p:spPr>
          <a:xfrm>
            <a:off x="1935439" y="5906140"/>
            <a:ext cx="82867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first input will be </a:t>
            </a:r>
            <a:r>
              <a:rPr lang="en-US" sz="2500" b="1" dirty="0"/>
              <a:t>yesterday’s stock price</a:t>
            </a:r>
            <a:r>
              <a:rPr lang="en-US" sz="2500" dirty="0"/>
              <a:t>. If we do the math…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961460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F013D-702E-851D-6385-13CE143DE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73A68DB-3881-2E98-773B-F6B805BB7020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73A68DB-3881-2E98-773B-F6B805BB7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703D9A8-8D16-58AA-762E-E701955537EA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156EEC-8FC9-BF5F-E474-1D68E7BD3B56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580DC4-43A8-2EDB-9F0D-0E80FB94312B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4D8181-6820-F165-A0FF-AAF34C2B993D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0996AB-0C7D-AAC5-ED84-9AA5E4396FAE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0996AB-0C7D-AAC5-ED84-9AA5E4396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B9BC5C-FF19-6C79-D6BC-60D1B4C960BB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B9BC5C-FF19-6C79-D6BC-60D1B4C96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0866E37-6B35-A7D3-4700-B839915111CE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0866E37-6B35-A7D3-4700-B83991511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940EF0-B3D1-BD3E-5B42-2463EDCDC353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D7BDF1-0E83-F606-4BCA-59865B51FD8A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D7BDF1-0E83-F606-4BCA-59865B51F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058BE54-A978-C083-63EF-4B813B93000D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058BE54-A978-C083-63EF-4B813B930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598A8F-BCBD-C8AB-67F4-A1F8281E3AE0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F64BD8-CAB8-1237-5C5F-A70DD9609879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F64BD8-CAB8-1237-5C5F-A70DD9609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D51A5E5-B613-4E69-729D-C46274F7B4DA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9AC693B9-BB2D-D0D0-3AEE-287EB32EB4E1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1BC0AC-9C83-3DFE-C30B-553269C072CB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1BC0AC-9C83-3DFE-C30B-553269C07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810274-54FA-146E-64D4-D0DD3495AEBB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810274-54FA-146E-64D4-D0DD3495A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386BF6-C6FA-0952-262C-DD420EB37E4F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386BF6-C6FA-0952-262C-DD420EB37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2304F6-5F94-ECD4-93D7-CB291451FE27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2304F6-5F94-ECD4-93D7-CB291451F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7665D6D-85DA-6B24-23E6-EAECA4A963DD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7665D6D-85DA-6B24-23E6-EAECA4A96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E5D8FE70-F294-B74C-F8F7-C019EC990CED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A179015-FC5F-262F-340F-00C5C9810D0B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E223F2-D7EB-DB1E-9225-221ED3F8FB8F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C302EEA-1C0C-5FB1-B47A-888EAD010B8F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BDCD2C-F0B1-E936-489A-BAD2D69D6782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F47B687-99C8-A47E-C04E-A9799308C0D4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F47B687-99C8-A47E-C04E-A9799308C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E7DF11-41E2-A9FE-D935-3EB729ED9F12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E7DF11-41E2-A9FE-D935-3EB729ED9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AF4BC44-C418-0B3F-1690-9221FC3CB9A8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AF4BC44-C418-0B3F-1690-9221FC3CB9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8492BE3-51FC-2BD4-5F47-04F05B41A72F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9396D0-269E-206B-7F37-62A336300F4D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9396D0-269E-206B-7F37-62A336300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1515538-37E1-64DA-FA47-20AB01FF7720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1515538-37E1-64DA-FA47-20AB01FF77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499FD1-19D2-AFA4-7679-ECC00B5FF288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D0AED8-D880-73BF-A0C0-C5D27FE596D3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D0AED8-D880-73BF-A0C0-C5D27FE59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AA5BEDC-3328-2556-A43F-F88CC4464FB0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1B0793-5D17-F762-9EF1-A9A657D2DA21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1B0793-5D17-F762-9EF1-A9A657D2D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CAC355-F75A-6897-0971-262A346F535C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CAC355-F75A-6897-0971-262A346F5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718A665-8AD0-0570-9AD5-41B3996BC335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718A665-8AD0-0570-9AD5-41B3996BC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777AFD8-0316-3DF0-A40B-3F8ADF25CB5A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46E4F-FE86-A4D4-012C-505319E13A13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15BE22-2BAD-0AF6-272A-E69D551A5F2B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BF4788-2440-7C5B-4650-E808827A33A6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8335-7990-B31E-83CD-383189A3C8D9}"/>
                  </a:ext>
                </a:extLst>
              </p:cNvPr>
              <p:cNvSpPr txBox="1"/>
              <p:nvPr/>
            </p:nvSpPr>
            <p:spPr>
              <a:xfrm>
                <a:off x="4900650" y="6187082"/>
                <a:ext cx="23907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PH" sz="25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sSub>
                        <m:sSub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8335-7990-B31E-83CD-383189A3C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650" y="6187082"/>
                <a:ext cx="2390700" cy="477054"/>
              </a:xfrm>
              <a:prstGeom prst="rect">
                <a:avLst/>
              </a:prstGeom>
              <a:blipFill>
                <a:blip r:embed="rId23"/>
                <a:stretch>
                  <a:fillRect l="-510" r="-1786" b="-16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C9FC88-3DD5-0975-7581-FA156B03E06C}"/>
                  </a:ext>
                </a:extLst>
              </p:cNvPr>
              <p:cNvSpPr txBox="1"/>
              <p:nvPr/>
            </p:nvSpPr>
            <p:spPr>
              <a:xfrm>
                <a:off x="4127119" y="5624878"/>
                <a:ext cx="393776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𝑒𝑠𝑡𝑒𝑟𝑑𝑎𝑦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C9FC88-3DD5-0975-7581-FA156B03E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119" y="5624878"/>
                <a:ext cx="3937762" cy="477054"/>
              </a:xfrm>
              <a:prstGeom prst="rect">
                <a:avLst/>
              </a:prstGeom>
              <a:blipFill>
                <a:blip r:embed="rId2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379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C6197-AD35-6864-0DFF-7FAF76812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FB99CD0-40A0-371C-41E3-4BB9DF1F5548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FB99CD0-40A0-371C-41E3-4BB9DF1F5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A1825C47-105E-3002-C095-B9C36ABC5B2A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278571-CCF1-BD2C-CDA3-74D098DB8205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C597DB-BE0C-0DBC-2ED5-99412E18F1BC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438321-FE36-A191-30C7-F570F924FD8F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F4C621-29CC-9584-08AF-C836E5B71DE7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F4C621-29CC-9584-08AF-C836E5B71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699D4D-528F-1DCD-93BF-66A813DC1526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699D4D-528F-1DCD-93BF-66A813DC1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93A518B-4BC3-29D5-F6A5-BE46D4023CB4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93A518B-4BC3-29D5-F6A5-BE46D4023C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488DC9-3219-4280-8549-EA3389789BDA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8E3A74-EB18-E3E4-6EF7-D7B154746BBD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8E3A74-EB18-E3E4-6EF7-D7B154746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CCB684F-D5DD-A6CB-16E6-4F2FF1F6A128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CCB684F-D5DD-A6CB-16E6-4F2FF1F6A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D057FE-FDFD-E52A-B5F1-7799637E70F9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A46478-FDC2-A393-6F5D-B4AF069F254C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A46478-FDC2-A393-6F5D-B4AF069F2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AD5CBFE-8038-2484-5F39-015133E00004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510B4E5-9BFC-CDBF-3C81-ACC1033BA60F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CA508C-72EA-A369-3234-F98B4F298C35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CA508C-72EA-A369-3234-F98B4F298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981C34-E8D0-59C3-C433-C2F1D56457A1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981C34-E8D0-59C3-C433-C2F1D5645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BFFDFA-8C09-0450-E651-7431A01942A6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BFFDFA-8C09-0450-E651-7431A0194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3A70607-2A22-5D70-6FD3-B940C9C87C2A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3A70607-2A22-5D70-6FD3-B940C9C87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9AE04F-B3E2-77D9-D222-0E81D42B433C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9AE04F-B3E2-77D9-D222-0E81D42B4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B3098A4C-02BF-B92A-25EF-69370E9C82CF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FE2F75B-BCC4-EEE6-2577-8EDBC9197CB0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498326-5D1B-D5FB-0CB9-0039DC78BF8D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B7E876-7152-B3F0-6F8B-CB9B7D236B9E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F628BB4-6F2A-069A-3112-272E0BAEFAE8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C369A4-CD42-41F3-2DE5-D457E174D126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C369A4-CD42-41F3-2DE5-D457E174D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C00FF8-B421-24ED-08A4-A3E1B1ACBD1D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C00FF8-B421-24ED-08A4-A3E1B1ACB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92076E9-7F1E-6565-1762-AAA8FC8BE7B7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92076E9-7F1E-6565-1762-AAA8FC8BE7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2C67903-7B79-AFC5-B2F1-74501A09F0F9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E6EE5C-0EBE-626E-BEF6-EB87D9925E16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E6EE5C-0EBE-626E-BEF6-EB87D9925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FAF6271-E0BD-12F0-6ABD-BB042B751831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FAF6271-E0BD-12F0-6ABD-BB042B751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BCCA03C-298B-36ED-EC40-5360ED9D0950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B3F690E-238B-A22F-FA2A-FD5B6AE3E979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B3F690E-238B-A22F-FA2A-FD5B6AE3E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E8E1E93-4268-F596-D1AC-5D7CE031CB71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AE151F3-2AFF-E652-ACD9-CB9366396DEE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AE151F3-2AFF-E652-ACD9-CB9366396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28F9EA-ED84-A15E-1179-5036562FE6A7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28F9EA-ED84-A15E-1179-5036562FE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4C58F8A-60FD-35AF-4C40-FE97CD5F56EB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4C58F8A-60FD-35AF-4C40-FE97CD5F5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BD9DF32-5543-2462-D304-B8B775B3C031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9E1B6-E93B-B6F3-E774-317DF4B1B5C6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145E3-BCB5-3E27-4C1E-B0CD9CC8C0FB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DA3D3A-7DDA-1BA3-FF06-921DB1EFA448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D83C2-3FC0-866D-B262-A856313A1D69}"/>
                  </a:ext>
                </a:extLst>
              </p:cNvPr>
              <p:cNvSpPr txBox="1"/>
              <p:nvPr/>
            </p:nvSpPr>
            <p:spPr>
              <a:xfrm>
                <a:off x="4692272" y="6124804"/>
                <a:ext cx="280745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PH" sz="2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D83C2-3FC0-866D-B262-A856313A1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272" y="6124804"/>
                <a:ext cx="2807456" cy="477054"/>
              </a:xfrm>
              <a:prstGeom prst="rect">
                <a:avLst/>
              </a:prstGeom>
              <a:blipFill>
                <a:blip r:embed="rId23"/>
                <a:stretch>
                  <a:fillRect l="-652" r="-435" b="-256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C7B2C6-294D-F911-E003-68CC6A003E75}"/>
                  </a:ext>
                </a:extLst>
              </p:cNvPr>
              <p:cNvSpPr txBox="1"/>
              <p:nvPr/>
            </p:nvSpPr>
            <p:spPr>
              <a:xfrm>
                <a:off x="4377151" y="5624878"/>
                <a:ext cx="343769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×1.8+0.00=0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C7B2C6-294D-F911-E003-68CC6A003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151" y="5624878"/>
                <a:ext cx="3437698" cy="477054"/>
              </a:xfrm>
              <a:prstGeom prst="rect">
                <a:avLst/>
              </a:prstGeom>
              <a:blipFill>
                <a:blip r:embed="rId24"/>
                <a:stretch>
                  <a:fillRect r="-532" b="-256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705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F129B-7B0D-6133-30B9-16E8B9EE4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7BF0E83-B8FC-8091-26DA-406CB426A68E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7BF0E83-B8FC-8091-26DA-406CB426A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3C2F4E4-EC3D-CD9B-C1C6-3435CE4D18DC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AE1E45-7834-21E8-D469-1783B85ACE1D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D4371D-D854-1646-6F4E-55229827874A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3E6A83-D8A9-87B1-5069-63E8E4BE8DC3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F853C4-F487-B349-30A8-F4DD6A2370C3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F853C4-F487-B349-30A8-F4DD6A237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ACFCBC-979B-3FE6-76D4-68374046808C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ACFCBC-979B-3FE6-76D4-683740468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2D53283-A5C0-6595-B5BC-9471763A8309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2D53283-A5C0-6595-B5BC-9471763A8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DA4A2D-1764-270A-8A62-85E3B2F0041A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0FA415-6F02-97BD-46BF-B6475B3C84E9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0FA415-6F02-97BD-46BF-B6475B3C8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9EF2A04-839E-3A9E-1E46-1926E20881DE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9EF2A04-839E-3A9E-1E46-1926E2088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F42BDA6-3EB6-2B4E-8425-8CB90491C008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807207-BBEE-EA09-7F42-18E66110ED56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807207-BBEE-EA09-7F42-18E66110E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9F62F5E-699B-CC76-DC39-3FE5D786FF94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C0AAAAAE-5971-F976-2447-525331343C75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64998B-334D-A9BD-810D-53C2BFC9DE1E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64998B-334D-A9BD-810D-53C2BFC9D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EA1701-92BF-0459-13AA-D5B45B336956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EA1701-92BF-0459-13AA-D5B45B3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C50D06E-80CC-5B8E-8C63-5F7F7427E2D5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C50D06E-80CC-5B8E-8C63-5F7F7427E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A9FDE7-18F7-2666-FD06-B788A47DF6CC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A9FDE7-18F7-2666-FD06-B788A47DF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CC61EC-6976-49D5-F1E9-23B9162B1B56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CC61EC-6976-49D5-F1E9-23B9162B1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26BECFF5-0E09-4212-356F-2E1CB8B82572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0A3EFF-EB3F-519F-ABDA-CEA203C78703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F6715F-5CF5-66E2-DB7D-1DABA938A039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7367AE-A274-881F-BD7E-602DC448A0B3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6F3987-0E26-2854-A5CB-30156D03C241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C4F0E1-E98D-44C0-2D58-A91F2789CE33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C4F0E1-E98D-44C0-2D58-A91F2789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DA9126-D6AC-0C54-C54A-FFC1647B3F93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DA9126-D6AC-0C54-C54A-FFC1647B3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CD2CE5B-4C24-31BF-987C-64DA22E9F9E6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CD2CE5B-4C24-31BF-987C-64DA22E9F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EFC0E9C-BF3E-400B-89A2-BEE78CD4F4B9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B07FAC-DF03-E998-9F57-303BEA4BD7A4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B07FAC-DF03-E998-9F57-303BEA4BD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256DE83-E2A6-B2C7-5102-DDDCDA009CB3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256DE83-E2A6-B2C7-5102-DDDCDA009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2DEAB3-7F24-9BAA-81E9-5A1318851CE6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E11A53-7F6A-5356-6E41-106719610654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E11A53-7F6A-5356-6E41-106719610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B22A7FA-3848-8723-8B9B-0D0F5CC517A4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6B9EF05-6BBE-848E-079E-5B42DDF7D8C6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6B9EF05-6BBE-848E-079E-5B42DDF7D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55CBE6A-4DFB-3E45-E14B-F80A1CEAD705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55CBE6A-4DFB-3E45-E14B-F80A1CEAD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E8D20D7-DE37-C8DA-E20F-61D96C00BB02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E8D20D7-DE37-C8DA-E20F-61D96C00B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0A5465-B655-194F-AB2D-53AAC121F12C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51F74F-DBB3-EEF5-B269-69FA7AA151BE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56662-18FD-33EA-1415-B64AE17D0E17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E5DD0-881F-F211-A8D1-CA9F7575F274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30F4A74-823B-5C31-08CC-9D1D72090F17}"/>
              </a:ext>
            </a:extLst>
          </p:cNvPr>
          <p:cNvSpPr/>
          <p:nvPr/>
        </p:nvSpPr>
        <p:spPr>
          <a:xfrm>
            <a:off x="7974847" y="2244135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19610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EABAD-D4DF-3DE7-4B9A-4C1743776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351F50-FFB0-3AAB-DF67-E3EE77268EC5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351F50-FFB0-3AAB-DF67-E3EE77268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9928F19-1E55-7C3B-1A4A-E28F04908C2F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02E284-AC61-BA8C-C831-E648723BB6C7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500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958688-6CA4-96A8-2C0B-FF68E5336502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D10518-64C2-6D37-F03F-0B8FA0E0B17A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A4824A-E7A1-E9B9-EE23-D9CF955703D4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A4824A-E7A1-E9B9-EE23-D9CF95570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AC3797-7F21-9C21-DC71-B5519C2E3418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AC3797-7F21-9C21-DC71-B5519C2E3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3EA29FC-8287-4495-328D-885C3298AF0D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3EA29FC-8287-4495-328D-885C3298A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A62BBD-DAD4-C209-A65E-A429D7DF0034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E0EFDB-3E31-5010-574B-14D58AE93BE7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E0EFDB-3E31-5010-574B-14D58AE9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B157AB8-4CEC-0A4A-050F-3E8812E82DCF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B157AB8-4CEC-0A4A-050F-3E8812E82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4E16B7-E6C2-517E-E6E2-DCA4161B29EF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07A68-0831-CF4E-4C43-04AF558567F3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07A68-0831-CF4E-4C43-04AF55856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1FE1CB2-7A1A-5995-9BA1-0DF9F9F8B4A7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7DD7C46-AF47-1B2E-9DC4-BADA9FBBA20D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02EBDA-6726-58AA-0F5A-FC63587F087B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02EBDA-6726-58AA-0F5A-FC63587F0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200F9A-FA7C-4350-8F9F-88019BF46A92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200F9A-FA7C-4350-8F9F-88019BF46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22E500-5B1D-E85E-2ABE-04DDA085D412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22E500-5B1D-E85E-2ABE-04DDA085D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A03E53-6DA9-4C6F-68D1-D2BD2B5D3D6C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A03E53-6DA9-4C6F-68D1-D2BD2B5D3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83AAB4-3DEE-9216-FAF1-A283C89A75A2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83AAB4-3DEE-9216-FAF1-A283C89A7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6BD3E6EB-E8F5-58EF-4702-D2FA4D9472C9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0A3571C-46E4-900B-64A9-A4793D3B1841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921DA5C-693A-26E6-F7B1-10FFE2D122AC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CCBFD3-452D-F24B-83A0-259805E0C618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09FBF84-103F-DB23-B783-0849B0B88226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2CC9A8B-17AB-C96A-CC14-1A46C2A04FB3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2CC9A8B-17AB-C96A-CC14-1A46C2A04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553B90-0BFB-A085-8A04-ECC48E9A0226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553B90-0BFB-A085-8A04-ECC48E9A0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362E945-FD98-1D4A-4B41-10D76C6D869B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362E945-FD98-1D4A-4B41-10D76C6D8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2CDE4F7-FAF7-19D5-720E-2AF56C680863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02DD2F-1D8A-1973-9898-D47986399C16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02DD2F-1D8A-1973-9898-D47986399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B6FCEF7-C8DF-1588-913B-476822F0B581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B6FCEF7-C8DF-1588-913B-476822F0B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339A70-4B5D-A4C2-A04B-C8C79685FF28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C5BFF18-60E2-8A83-47C8-FB042F0CF495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C5BFF18-60E2-8A83-47C8-FB042F0CF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02856556-E805-F1A1-C8AD-6C0EB7067557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5B0ECA5-B1CA-8A0A-EC92-9A1F1E4E6307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5B0ECA5-B1CA-8A0A-EC92-9A1F1E4E6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CB41BE8-DB27-1478-107D-A54078102173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CB41BE8-DB27-1478-107D-A54078102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DD9BA6-37CF-B9B1-F4D8-E1643786E931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DD9BA6-37CF-B9B1-F4D8-E1643786E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0CE1CD-ADF7-6184-091A-48853134469A}"/>
                  </a:ext>
                </a:extLst>
              </p:cNvPr>
              <p:cNvSpPr txBox="1"/>
              <p:nvPr/>
            </p:nvSpPr>
            <p:spPr>
              <a:xfrm>
                <a:off x="4648963" y="5624974"/>
                <a:ext cx="289407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5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0CE1CD-ADF7-6184-091A-488531344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963" y="5624974"/>
                <a:ext cx="2894074" cy="477054"/>
              </a:xfrm>
              <a:prstGeom prst="rect">
                <a:avLst/>
              </a:prstGeom>
              <a:blipFill>
                <a:blip r:embed="rId23"/>
                <a:stretch>
                  <a:fillRect t="-5128" b="-897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19E11A-09BF-5715-F72F-A2ECC82494C2}"/>
                  </a:ext>
                </a:extLst>
              </p:cNvPr>
              <p:cNvSpPr txBox="1"/>
              <p:nvPr/>
            </p:nvSpPr>
            <p:spPr>
              <a:xfrm>
                <a:off x="4434740" y="6200113"/>
                <a:ext cx="3322519" cy="4770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5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×1.1+0.0=0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19E11A-09BF-5715-F72F-A2ECC824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740" y="6200113"/>
                <a:ext cx="3322519" cy="477054"/>
              </a:xfrm>
              <a:prstGeom prst="rect">
                <a:avLst/>
              </a:prstGeom>
              <a:blipFill>
                <a:blip r:embed="rId24"/>
                <a:stretch>
                  <a:fillRect t="-1190" b="-5952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31DABCF-5C56-FCA0-CDB4-51B803F2031D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B773F-5AC8-72ED-01F6-282845EDB27F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7771CC-6F71-0865-B861-A9F28C0C5571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5C7477-416A-26D0-B9FA-A42603483B81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330ADD0-2973-FFC7-230C-2EC021E8280C}"/>
              </a:ext>
            </a:extLst>
          </p:cNvPr>
          <p:cNvSpPr/>
          <p:nvPr/>
        </p:nvSpPr>
        <p:spPr>
          <a:xfrm>
            <a:off x="7974847" y="2244135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8073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7D56A-187F-8036-BAF3-303ECC262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A998C7D-D43A-9AD3-4513-2FAB08E3E917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A998C7D-D43A-9AD3-4513-2FAB08E3E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81CA529A-D603-6892-C356-A728053F55DE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9460E4-D31E-8BDD-E168-A598FEC44093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500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94807A-8B4E-AB54-7A3C-A8D2ACC4EA1B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9BCB61-106E-4087-5D1C-232783BB5400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912D85-2BB0-8D18-6C50-07525CE6529B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912D85-2BB0-8D18-6C50-07525CE65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1C00F5-4DA6-6AAB-5A71-8A559880150A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1C00F5-4DA6-6AAB-5A71-8A5598801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3CA8D06-BD0F-4F34-7270-E06885E1F53D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3CA8D06-BD0F-4F34-7270-E06885E1F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B90405-06E1-535A-FA50-85598A1C16E2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DF018D3-993C-A947-1C34-88C99E9A8547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DF018D3-993C-A947-1C34-88C99E9A8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5D9C35C-F843-FE48-AD5D-F689BC7C0671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5D9C35C-F843-FE48-AD5D-F689BC7C0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4EA73E-03FF-A118-58CA-3638170CEEC1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A42798-DBDB-EF4B-E9AF-F82496494398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A42798-DBDB-EF4B-E9AF-F82496494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0D57CAA-3A2C-5A1B-2A03-BC7122C5AE7C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C6AF62F-B5FD-493A-49CF-B482A1B3FB0D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284151-EF79-057F-AB7B-5660614552C8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284151-EF79-057F-AB7B-566061455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08610C-6A7F-F8D6-6B2A-C34C87E8A64A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08610C-6A7F-F8D6-6B2A-C34C87E8A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626DB3-95C3-3418-A173-5EAEE0D975E2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626DB3-95C3-3418-A173-5EAEE0D97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AC44AD-2E76-090E-0B6D-F8FCACEC03BA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AC44AD-2E76-090E-0B6D-F8FCACEC0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64BEE-44F3-28F3-B96E-313CBCABCF99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64BEE-44F3-28F3-B96E-313CBCABC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D12CC294-E044-7066-7C1A-90AE9E309AD2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21F1F2F-A445-0934-D95C-C8B5C1A2432A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A42E9A8-EDA0-0DCF-876A-29DE9896587A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3AB2E6F-5953-89D4-9DDC-D043468A4BC0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D36DD0-9DDB-E81C-9984-6553464C9AD4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9CEFC08-A7FC-5131-BA87-59408839D1F6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9CEFC08-A7FC-5131-BA87-59408839D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799CFAF-AEC7-8B4C-EE74-F86810CE5A69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799CFAF-AEC7-8B4C-EE74-F86810CE5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E4CC92C-42A1-3ADF-9D5B-1AFD1E590792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E4CC92C-42A1-3ADF-9D5B-1AFD1E590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585529-C002-83B1-9133-728F2AA8794B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294FC8-CE7E-A009-33A6-0F696EF5B527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294FC8-CE7E-A009-33A6-0F696EF5B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4855E6F-179C-CC14-DC2E-34263865AD77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4855E6F-179C-CC14-DC2E-34263865A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FC715E3-F4B5-FBEC-899E-A679A5BD4BA6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02CF026-39DF-4DB2-5901-27884A2E023A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02CF026-39DF-4DB2-5901-27884A2E0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62A00CA-44AF-4DBF-8FDB-7A0723C52524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F2AE27A-0FBD-30AA-C499-1B19E508F379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F2AE27A-0FBD-30AA-C499-1B19E508F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6F4658C-795E-C1F6-43D4-0CE6D242A287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6F4658C-795E-C1F6-43D4-0CE6D242A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5E19A2-7019-095A-1C1E-B0D9993A5258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5E19A2-7019-095A-1C1E-B0D9993A5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D57852-A64E-A575-A2CA-59E014B74332}"/>
                  </a:ext>
                </a:extLst>
              </p:cNvPr>
              <p:cNvSpPr txBox="1"/>
              <p:nvPr/>
            </p:nvSpPr>
            <p:spPr>
              <a:xfrm>
                <a:off x="8848765" y="5911542"/>
                <a:ext cx="1495966" cy="4770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5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D57852-A64E-A575-A2CA-59E014B74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65" y="5911542"/>
                <a:ext cx="1495966" cy="477054"/>
              </a:xfrm>
              <a:prstGeom prst="rect">
                <a:avLst/>
              </a:prstGeom>
              <a:blipFill>
                <a:blip r:embed="rId23"/>
                <a:stretch>
                  <a:fillRect t="-1190" r="-7968" b="-4762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FCC65A7-6E9C-B474-6253-F809CEB2AD42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7E354-415E-2A49-C025-342B3EA5FE55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810615-9EB6-3DC0-4458-A2CE5D405B00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71823B-EE2A-2027-D3A8-0AAE6F92F3BB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B95F115-612D-D33B-01AB-9F606F063169}"/>
              </a:ext>
            </a:extLst>
          </p:cNvPr>
          <p:cNvSpPr/>
          <p:nvPr/>
        </p:nvSpPr>
        <p:spPr>
          <a:xfrm>
            <a:off x="7974847" y="2244135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3F10D2-3DF6-233F-D34F-BF5B65D80571}"/>
              </a:ext>
            </a:extLst>
          </p:cNvPr>
          <p:cNvSpPr txBox="1"/>
          <p:nvPr/>
        </p:nvSpPr>
        <p:spPr>
          <a:xfrm>
            <a:off x="1935439" y="5906140"/>
            <a:ext cx="68799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We get the predicted value for today’s stock price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624156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C3670-6771-4C13-2FA2-9EC3D2EEC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B8A7DA7-196F-B2FF-3059-09D0D22B61FF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B8A7DA7-196F-B2FF-3059-09D0D22B6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3BDADF5D-3725-0512-B2E7-BE1D455DFA65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B97CCBF-5242-940C-B86B-7E941DAE4675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500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883C3B-A163-728F-C0B9-F2306E82EC18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F63E7C-A612-48D1-888F-D06A47BFB48A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AAE7BB-4A09-2554-47BB-64085F4FFFB4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AAE7BB-4A09-2554-47BB-64085F4F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4C49C5-2877-3349-CFA1-9A69BFDB3507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4C49C5-2877-3349-CFA1-9A69BFDB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26D018-CEEA-9731-EE05-15A0859E2515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26D018-CEEA-9731-EE05-15A0859E2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DF9741-6B37-69CA-CCD6-DE124B836627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C4F146-71DF-3CB8-1E7A-4036EF4880B4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C4F146-71DF-3CB8-1E7A-4036EF488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5D76ACD-DD6E-18BF-AABA-D9C5D570B7A8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5D76ACD-DD6E-18BF-AABA-D9C5D570B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D0ED71-D990-CC40-1677-1E5F2639541E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95DDB7-4991-C6C6-6384-9953C28E4EDC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95DDB7-4991-C6C6-6384-9953C28E4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FACFCA7-82B7-6210-C744-47CCAB9B029B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C3B94DB7-B793-C845-20D8-B98C89FD263D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F1929E-AE33-2B4D-61BA-2793EDEAB873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F1929E-AE33-2B4D-61BA-2793EDEAB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26E4F2-15A3-4B77-8479-62BFD33897C6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26E4F2-15A3-4B77-8479-62BFD3389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14B6DF-6B3A-CE85-674A-7A9D597148EE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14B6DF-6B3A-CE85-674A-7A9D59714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A5E7D0-80F6-B361-4376-C1528D7AA26F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A5E7D0-80F6-B361-4376-C1528D7AA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BEDB1F-D448-DCBE-3FD9-2663686F0C01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BEDB1F-D448-DCBE-3FD9-2663686F0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09A632BA-059C-3042-E26C-26DB42F9CDDC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533CAB7-172F-D212-ADA5-581560CD2BED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C2A8A9-03F3-2DDE-B13C-F4497E0793C9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E10D7F-8CB0-3BA5-F32C-2C604537D888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835D1A-5A40-D041-779C-CAA6EF90AA7A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379232-D81D-45DF-62C3-6D88C2798285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379232-D81D-45DF-62C3-6D88C2798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8B242A6-711A-636C-D6D5-E9B2FCD87F6D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8B242A6-711A-636C-D6D5-E9B2FCD87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6DA9778-2E73-F5B1-3125-71873DBE37A9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6DA9778-2E73-F5B1-3125-71873DBE3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C0C544-F42D-EDD1-4069-8C33A3286149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C09D40-F193-1423-F65C-D9E94842DB51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C09D40-F193-1423-F65C-D9E94842D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FC48684-6CAB-E0BD-A103-A01B13F3DC0E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FC48684-6CAB-E0BD-A103-A01B13F3D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F4D736-90AA-33FD-63B2-32B64F6FB3D3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7CF98A8-A4C2-DF4A-D41B-D2C28E6879FC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7CF98A8-A4C2-DF4A-D41B-D2C28E687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3E6844EA-C643-A45E-397A-6364A7DD9B28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1E04385-5820-F8E4-E76B-85F556757EDA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1E04385-5820-F8E4-E76B-85F556757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F092C3-9050-5849-D090-DF43D806BD5C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F092C3-9050-5849-D090-DF43D806B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594BCE-F3AD-EC74-7E70-CE2ECC6B6E4C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594BCE-F3AD-EC74-7E70-CE2ECC6B6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2669912-09E9-F11C-97BC-8582BCEA8E72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CF50E-7B66-0A81-B810-BBCC330A3AE9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61AB0-22E3-4CE7-DFC3-8904D4EB29EE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5A8DA8-7AC9-244E-F82A-631541F030DF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06809E3-51B2-C221-3107-D2AAA14C415C}"/>
              </a:ext>
            </a:extLst>
          </p:cNvPr>
          <p:cNvSpPr/>
          <p:nvPr/>
        </p:nvSpPr>
        <p:spPr>
          <a:xfrm>
            <a:off x="7974847" y="2244135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4D06-A0E4-614D-CB97-0F6CEFD40CF5}"/>
              </a:ext>
            </a:extLst>
          </p:cNvPr>
          <p:cNvSpPr txBox="1"/>
          <p:nvPr/>
        </p:nvSpPr>
        <p:spPr>
          <a:xfrm>
            <a:off x="1600509" y="5906140"/>
            <a:ext cx="97366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However, </a:t>
            </a:r>
            <a:r>
              <a:rPr lang="en-US" sz="2500" b="1" dirty="0"/>
              <a:t>we are not interested in today’s predicted price </a:t>
            </a:r>
            <a:r>
              <a:rPr lang="en-US" sz="2500" dirty="0"/>
              <a:t>because we already have the actual value for today’s stock price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190849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15A4A-9618-983F-68B5-B3BCF0A65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6149-27CA-8819-73F6-5C69AF27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Characteristics of 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B739B-41A8-5CD3-36FD-5E7B008D9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b="1" dirty="0">
                <a:solidFill>
                  <a:srgbClr val="002060"/>
                </a:solidFill>
              </a:rPr>
              <a:t>Order</a:t>
            </a:r>
          </a:p>
          <a:p>
            <a:pPr marL="0" indent="0">
              <a:buNone/>
            </a:pPr>
            <a:r>
              <a:rPr lang="en-PH" dirty="0"/>
              <a:t>The arrangement of elements is important. </a:t>
            </a:r>
            <a:r>
              <a:rPr lang="en-PH" b="1" dirty="0">
                <a:solidFill>
                  <a:srgbClr val="002060"/>
                </a:solidFill>
              </a:rPr>
              <a:t>Changing order of elements can lead to different meanings or interpretations</a:t>
            </a:r>
            <a:r>
              <a:rPr lang="en-PH" dirty="0"/>
              <a:t>. 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For example, in NLP, the order of words in a sentence conveys the sentence’s meaning</a:t>
            </a:r>
          </a:p>
          <a:p>
            <a:pPr marL="0" indent="0">
              <a:buNone/>
            </a:pP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505956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DD411-E92A-4437-D9E2-CEAE38A26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4B839AF-17B2-07F4-8928-E4A22CF0E678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4B839AF-17B2-07F4-8928-E4A22CF0E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9D90A8B-C2E4-60AA-529C-B54DAD5D796C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D73F5A-D616-585E-5C6A-9BFE4BE09DF2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500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909B46-88D7-2A5D-AD52-10470ABFD2EA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8FA43B-1E14-880D-2029-D0611C8DB1BC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1C2EB5-8FC6-D747-561A-240B5081C5B7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1C2EB5-8FC6-D747-561A-240B5081C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6851FA-64E3-3240-486B-2CA013391104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6851FA-64E3-3240-486B-2CA013391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81F0FDC-FAAF-915F-7551-EC882314817D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81F0FDC-FAAF-915F-7551-EC8823148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8FE566-C23E-467E-475D-FF27CF56B3F8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9F52CF-24D1-66FF-0339-E1E01AFA94AE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9F52CF-24D1-66FF-0339-E1E01AFA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3236923-F6C5-8DAF-5BC4-C3173447679B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3236923-F6C5-8DAF-5BC4-C31734476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56CD67-0220-185F-24B0-F2AB7380CAEC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747AF5-B8F4-C8F3-080E-7C59218F87D8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747AF5-B8F4-C8F3-080E-7C59218F8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047EF00-DF98-3DFD-4FC2-8EE198CED30F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F8BDB4A5-01A6-D8B5-ED60-9FB8ADFF7471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9F477D-D7DB-D9E9-1F76-43FF2640F88E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9F477D-D7DB-D9E9-1F76-43FF2640F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1C44A7-E7F5-85B5-7CB7-1E595D850934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1C44A7-E7F5-85B5-7CB7-1E595D850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6B7ED9-AC3D-1075-65BF-1A2FCCA0D6C8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6B7ED9-AC3D-1075-65BF-1A2FCCA0D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210747-A8FE-BE52-ED02-C684AA4E6909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210747-A8FE-BE52-ED02-C684AA4E6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6411DC0-B14D-F132-9FBB-760E71907B90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6411DC0-B14D-F132-9FBB-760E71907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BF4C139B-2A01-5CB1-3C07-A50299525EE3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8202171-281B-912B-1773-209A961837BF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168C6EE-DF9B-67C7-5256-9C8B7C6B872F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8AE500-EE05-9E13-8672-80FEFAACF9FE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08473B-1C8F-BC65-C281-BF480F8D779E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A1BE87-152C-29FD-8015-F31FFA232C00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A1BE87-152C-29FD-8015-F31FFA232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89D077-6714-DCFA-541B-0B5248F4F5BC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89D077-6714-DCFA-541B-0B5248F4F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68381A4-C82F-1B55-D13C-B56B101F68B7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68381A4-C82F-1B55-D13C-B56B101F6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6B338C-03FD-5849-EC73-21C2A2848E74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836612-ADFC-8B7D-3916-4ECB0A7C3382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836612-ADFC-8B7D-3916-4ECB0A7C3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051846A-BE3F-8DCC-8458-1745CF461AED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051846A-BE3F-8DCC-8458-1745CF461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64CD426-49AA-2420-FE85-C610211305AA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8AD2140-A878-3023-066D-B55C36BE30EC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8AD2140-A878-3023-066D-B55C36BE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43F7091-1346-7F68-E0C9-688AF9BE2BEA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EF4535-BF1F-C483-D3DE-F472D6CAC135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EF4535-BF1F-C483-D3DE-F472D6CAC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F98ABED-71E8-A9BA-DE5A-175824DE33C4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F98ABED-71E8-A9BA-DE5A-175824DE3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CC455CD-1F7E-B093-AA9E-2C78B863C326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CC455CD-1F7E-B093-AA9E-2C78B863C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FCCE0F4-2EA7-3E6A-526C-F9562F4750AD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21C992-C519-5A26-97B4-210A450178B7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E1966F-3656-9DAB-1216-A1145B936712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532229-160F-12EC-0563-55E9E7B679F3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DE63EBF-061C-9319-4DC8-406CBBCE0D89}"/>
              </a:ext>
            </a:extLst>
          </p:cNvPr>
          <p:cNvSpPr/>
          <p:nvPr/>
        </p:nvSpPr>
        <p:spPr>
          <a:xfrm>
            <a:off x="7974847" y="2244135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17103-A974-191D-D6F8-AAB778AAB070}"/>
              </a:ext>
            </a:extLst>
          </p:cNvPr>
          <p:cNvSpPr txBox="1"/>
          <p:nvPr/>
        </p:nvSpPr>
        <p:spPr>
          <a:xfrm>
            <a:off x="1600509" y="5906140"/>
            <a:ext cx="97366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Instead, we want to use both </a:t>
            </a:r>
            <a:r>
              <a:rPr lang="en-US" sz="2500" b="1" dirty="0"/>
              <a:t>yesterday</a:t>
            </a:r>
            <a:r>
              <a:rPr lang="en-US" sz="2500" dirty="0"/>
              <a:t> and </a:t>
            </a:r>
            <a:r>
              <a:rPr lang="en-US" sz="2500" b="1" dirty="0"/>
              <a:t>today’s value </a:t>
            </a:r>
            <a:r>
              <a:rPr lang="en-US" sz="2500" dirty="0"/>
              <a:t>to predict </a:t>
            </a:r>
            <a:r>
              <a:rPr lang="en-US" sz="2500" b="1" dirty="0"/>
              <a:t>tomorrow’s value. </a:t>
            </a:r>
            <a:r>
              <a:rPr lang="en-US" sz="2500" dirty="0"/>
              <a:t>So we can ignore it.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742025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BBB00-4BE0-251C-1DBC-2FE1532C5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CF0EB84-F46F-5AF0-200E-4EC825EC3C65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CF0EB84-F46F-5AF0-200E-4EC825EC3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1D16527-9C58-2B08-8A68-A94860869F69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9A0554-6082-B74B-70A4-07E58CA52605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999950-DB36-6AD6-E09B-132BFB5EFEA0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AAB4EE-EAB3-00C0-EBF0-3C1F8C302392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11276"/>
            <a:ext cx="1189911" cy="1498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8EE7D9-D5E2-FAC4-8858-0104C9912E97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8EE7D9-D5E2-FAC4-8858-0104C9912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C14FBD-6A29-C686-084F-7D5F7EFFFA9A}"/>
                  </a:ext>
                </a:extLst>
              </p:cNvPr>
              <p:cNvSpPr txBox="1"/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C14FBD-6A29-C686-084F-7D5F7EFFF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9CC9D51-9EA9-A881-4202-6D0EC74C86B8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9CC9D51-9EA9-A881-4202-6D0EC74C8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9FB320-3B54-1D7C-6485-F617CD4D9EE0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85134C-FDA4-6364-CB96-F851197223CB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85134C-FDA4-6364-CB96-F85119722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EB98B47-339A-9AA9-8A28-B0D41E058E60}"/>
                  </a:ext>
                </a:extLst>
              </p:cNvPr>
              <p:cNvSpPr/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EB98B47-339A-9AA9-8A28-B0D41E058E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27B8BD-13C7-4CEF-5A7E-502E13DFA68F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8728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3F03AA-E0C3-01E3-78AF-05F34D4420EF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3F03AA-E0C3-01E3-78AF-05F34D442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2A9F778-66C6-797A-5754-2B7BFDAAE97C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7DED784F-8185-3470-C20D-D4ADBFF91024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3B8588-717E-FC18-453D-9332A759CE6D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3B8588-717E-FC18-453D-9332A759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6C825A-12BC-D2CD-886C-E433C852940B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6C825A-12BC-D2CD-886C-E433C8529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60912B-C653-A494-E06D-D06134120229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60912B-C653-A494-E06D-D06134120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F5E5B8-8A38-4ABB-D812-B91BC7614E2E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F5E5B8-8A38-4ABB-D812-B91BC7614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F82468-6189-B6CB-D4F8-38577D0D2403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F82468-6189-B6CB-D4F8-38577D0D2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DE365E5-9D92-7B42-5FBB-6F0FBA0C1414}"/>
                  </a:ext>
                </a:extLst>
              </p:cNvPr>
              <p:cNvSpPr/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DE365E5-9D92-7B42-5FBB-6F0FBA0C1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5DB416D7-E425-907E-1C84-257E344015EC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EFAAA0-B8D5-0F04-E22E-443AC804F85C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A29AA10-677F-E6D8-9846-DF53563A7E3A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08E619-F4C7-10B5-0B6F-F33AEEC894E4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0F6245D-0552-35D5-5045-C61E8608FB73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0F6245D-0552-35D5-5045-C61E8608F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93B92B-739A-2106-6A15-2EEC0077AB56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93B92B-739A-2106-6A15-2EEC0077A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BFF86B3-5EA0-6EF4-8B0D-9973CD2C0D33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accent1">
                    <a:shade val="1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BFF86B3-5EA0-6EF4-8B0D-9973CD2C0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accent1">
                    <a:shade val="15000"/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BB5C38-1850-65B1-6E3C-42C4942BBCAC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F10136-26D5-4BD2-8141-2BECA8DFB515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F10136-26D5-4BD2-8141-2BECA8DFB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0EDF82E-A6F0-A7CB-4579-DB04BC4FB401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accent1">
                    <a:shade val="1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0EDF82E-A6F0-A7CB-4579-DB04BC4FB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accent1">
                    <a:shade val="15000"/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DF07F75-4CE7-3E7D-E317-A5F8D06D2D4D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715CDC-23ED-5638-2B8B-E2F744AFD00E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715CDC-23ED-5638-2B8B-E2F744AFD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4BCAEAB5-C47B-9B88-955F-00D3EEC0ED28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E4681A3-AB8F-15D8-93A8-CD05ED8F9784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E4681A3-AB8F-15D8-93A8-CD05ED8F9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35AE86C-9716-48DA-A5D7-D0E842114B6C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35AE86C-9716-48DA-A5D7-D0E842114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E4F2C95-ABBD-ABC1-B80E-1F24A51139E9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E4F2C95-ABBD-ABC1-B80E-1F24A5113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5123C5A-27A3-F7FC-73CC-02EEF53F7BEE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79E18-BC84-1935-FD94-873AC5B729C5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Today’s predicted </a:t>
            </a:r>
          </a:p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price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36532-1E0D-6E40-DEBF-C82F35D4B3F7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2FF66F-4E87-1BD1-1A5E-5171D5D67F90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Tomorrow’s predicted </a:t>
            </a:r>
          </a:p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price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742F22-ADBF-1D2E-F385-F168542D5130}"/>
              </a:ext>
            </a:extLst>
          </p:cNvPr>
          <p:cNvSpPr txBox="1"/>
          <p:nvPr/>
        </p:nvSpPr>
        <p:spPr>
          <a:xfrm>
            <a:off x="2564846" y="5912695"/>
            <a:ext cx="77366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Now we put </a:t>
            </a:r>
            <a:r>
              <a:rPr lang="en-US" sz="2500" b="1" dirty="0"/>
              <a:t>today’s stock price </a:t>
            </a:r>
            <a:r>
              <a:rPr lang="en-US" sz="2500" dirty="0"/>
              <a:t>into the second input and do the math..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523554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5BCB7-D493-3ECA-9241-06FA9801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8FAEF18-3E3F-FD46-4132-2FD36A80EE17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8FAEF18-3E3F-FD46-4132-2FD36A80E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30911F8-CAB8-5410-4B20-362FA1E7F2CE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3A3F42-469B-C34C-B499-6503064989A4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655C6E-ECB0-8AAF-ED9B-F87B25AD897A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5C002C-7804-D909-3A85-40A1D8BC65D1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11276"/>
            <a:ext cx="1189911" cy="1498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444FB-3E8D-0512-DF94-0A045AA27025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444FB-3E8D-0512-DF94-0A045AA27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782436-286B-15B4-4775-4401BDC89EC1}"/>
                  </a:ext>
                </a:extLst>
              </p:cNvPr>
              <p:cNvSpPr txBox="1"/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782436-286B-15B4-4775-4401BDC89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34D26C3-FD5A-5258-FD2F-3B3129875D30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34D26C3-FD5A-5258-FD2F-3B3129875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942D51-A448-0E04-9B67-EDB44079255E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2982EA-82C5-E912-F675-E957965C4581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2982EA-82C5-E912-F675-E957965C4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B226B86-F272-5875-5E92-44C4002FF799}"/>
                  </a:ext>
                </a:extLst>
              </p:cNvPr>
              <p:cNvSpPr/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B226B86-F272-5875-5E92-44C4002FF7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DE4E9-7FF3-239D-2D65-C865F9DB1D12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8728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90C5F-29DA-C54A-2634-49D445A63C54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90C5F-29DA-C54A-2634-49D445A63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BFFA282-779A-3772-FD85-EF952F047B19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56ECF5C-153F-33DE-BF5A-4D9AFF01BB98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85B03D-A61C-F5C3-627F-7802747BB4FB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85B03D-A61C-F5C3-627F-7802747BB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C8EA71-3BBB-6067-547A-4861276F9B53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C8EA71-3BBB-6067-547A-4861276F9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6FD50D-78D7-6391-E090-E720E20712D7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6FD50D-78D7-6391-E090-E720E2071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7B0438-5B18-CC67-A4BA-7138140507BC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7B0438-5B18-CC67-A4BA-713814050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B2758B-B0F3-1B88-F0F6-122A7172EDB0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B2758B-B0F3-1B88-F0F6-122A7172E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4A720B8-1C89-5F6F-0440-A9977067186B}"/>
                  </a:ext>
                </a:extLst>
              </p:cNvPr>
              <p:cNvSpPr/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4A720B8-1C89-5F6F-0440-A99770671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3E22AD8F-4CDF-5356-7955-CCA9C1D230C9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7429094-5BB4-825A-461F-BB25D3500248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E2F158C-EE18-0D49-663C-37A9F46AB86A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3DD7B2D-8E6B-766B-AD62-AA368B0D067A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3E88B54-6770-B07F-82DD-561357CBDF4D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3E88B54-6770-B07F-82DD-561357CBD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E40337-166C-BB99-C9FF-8F2613C9CEC7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E40337-166C-BB99-C9FF-8F2613C9C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B0F95FE-5AA1-CCEB-5822-6990134FCA4D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B0F95FE-5AA1-CCEB-5822-6990134FCA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FE0DA45-E61C-EA92-894A-1D8E31838E4A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11C5203-D551-B92D-93A1-DF994C0E87CD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11C5203-D551-B92D-93A1-DF994C0E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2F47E9-FBC0-C46F-73D5-68233CA39AFD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2F47E9-FBC0-C46F-73D5-68233CA39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BB20CE8-4AC8-C71D-E3D3-794584C373C8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FB86BE5-B29F-81AC-9416-32DFC4A7EE02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FB86BE5-B29F-81AC-9416-32DFC4A7E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FCE07C8F-47C5-B88A-F382-153D395A2577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38BA7D4-982A-8476-B0C2-CCEA21A56C55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38BA7D4-982A-8476-B0C2-CCEA21A56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BBC6BE-4AD8-4E79-11B8-405DDD692EA1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BBC6BE-4AD8-4E79-11B8-405DDD692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DF58B4-241B-2317-999D-5F4167C2E8C1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DF58B4-241B-2317-999D-5F4167C2E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38FD2E-FB72-FCF3-DEC0-D2699A27E361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83E7B-FE69-8C28-8EAE-87152CA0DB19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E062025-9C13-7406-4693-6F94445C3BBC}"/>
              </a:ext>
            </a:extLst>
          </p:cNvPr>
          <p:cNvSpPr/>
          <p:nvPr/>
        </p:nvSpPr>
        <p:spPr>
          <a:xfrm rot="8762111">
            <a:off x="6518223" y="2767393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E28A0A-708C-73C6-C63C-96167593AD80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772446-1E35-1DAF-44B4-A6373BD01173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FB34E6-5051-B6AB-A5FA-3C590A341E9C}"/>
              </a:ext>
            </a:extLst>
          </p:cNvPr>
          <p:cNvSpPr txBox="1"/>
          <p:nvPr/>
        </p:nvSpPr>
        <p:spPr>
          <a:xfrm>
            <a:off x="954968" y="5676109"/>
            <a:ext cx="110226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Remember that the  </a:t>
            </a:r>
            <a:r>
              <a:rPr lang="en-US" sz="2200" b="1" dirty="0">
                <a:solidFill>
                  <a:srgbClr val="00B0F0"/>
                </a:solidFill>
              </a:rPr>
              <a:t>feedback loop </a:t>
            </a:r>
            <a:r>
              <a:rPr lang="en-US" sz="2200" dirty="0"/>
              <a:t>serves as a connection between the first activation function and the second summation to allow both yesterday and today’s value to </a:t>
            </a:r>
            <a:r>
              <a:rPr lang="en-US" sz="2200" b="1" dirty="0"/>
              <a:t>influence the final output</a:t>
            </a:r>
            <a:r>
              <a:rPr lang="en-US" sz="2200" dirty="0"/>
              <a:t>.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857690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3B0E4-418A-7084-8997-B3B2D02E6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228FB65-14F4-EB44-801D-E23376DF1839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228FB65-14F4-EB44-801D-E23376DF1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CF72215-0A58-47F7-8C79-DE45B7165509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E36932-4627-825F-8901-7D54AF3A6068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D18A6B-A1AD-2FDA-F21C-97EF51D1A0E6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783F10-EF2F-9435-BE18-43CBEB526366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11276"/>
            <a:ext cx="1189911" cy="1498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DA5398-59C2-D122-CF59-8F0EF6656356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DA5398-59C2-D122-CF59-8F0EF6656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828FB7-2B75-C1C1-0F39-2A4005123F48}"/>
                  </a:ext>
                </a:extLst>
              </p:cNvPr>
              <p:cNvSpPr txBox="1"/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828FB7-2B75-C1C1-0F39-2A4005123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DD1B807-4C37-783C-1472-5E9D32BD8E3E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DD1B807-4C37-783C-1472-5E9D32BD8E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F84351-71CE-D080-4774-057027F61C86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AD3C5F-9CEB-CEAC-F275-67529771228A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AD3C5F-9CEB-CEAC-F275-675297712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3A2B6B-1124-8AEC-4C4A-648CEEE95901}"/>
                  </a:ext>
                </a:extLst>
              </p:cNvPr>
              <p:cNvSpPr/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3A2B6B-1124-8AEC-4C4A-648CEEE95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551988-DC1D-7633-9ED3-FE35408046C4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8728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28EE3F-CD21-823F-EC59-9BE67746CADC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28EE3F-CD21-823F-EC59-9BE67746C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9A5BA98-59FF-EF91-22F2-572E91EC14A4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921A1F3-B447-AD7B-7AAE-A3A291523305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6003BF-A8FF-D7E0-A765-9C3E33AAFA35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6003BF-A8FF-D7E0-A765-9C3E33AAF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64B092-0A17-6919-2D42-DD944AF9F4FC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64B092-0A17-6919-2D42-DD944AF9F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4444C1-8983-500B-2C7E-BF7F4808B8C7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4444C1-8983-500B-2C7E-BF7F4808B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37B939-BE57-60CF-5136-CC87D77282BE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37B939-BE57-60CF-5136-CC87D7728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30584F-C659-70EF-706E-7D211DC205FA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30584F-C659-70EF-706E-7D211DC20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70F8422-AC9A-36DC-661F-283C771B130D}"/>
                  </a:ext>
                </a:extLst>
              </p:cNvPr>
              <p:cNvSpPr/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70F8422-AC9A-36DC-661F-283C771B13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BD699824-CE52-13F6-CAF3-823F39EAA2A6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FBB6B5C-0600-FCDF-9776-9B289AB212FA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E968E8-0B42-3991-A99E-0F9FADC20E35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2363B9-2793-7DBC-F5E1-BE0BD3D4F69F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D96A34-27E2-81BB-62ED-151C6A363096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D96A34-27E2-81BB-62ED-151C6A363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FFEBC-149F-13AA-A2FE-F63213A8F807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FFEBC-149F-13AA-A2FE-F63213A8F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0645168-470D-DA6E-A6A9-AE0F8399192B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0645168-470D-DA6E-A6A9-AE0F83991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603AE5-0202-64BA-790A-67741E006576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467B1AA-3B51-4302-5640-D56779811DDE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467B1AA-3B51-4302-5640-D56779811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06EB44A-F298-654A-731D-49F1356220F0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06EB44A-F298-654A-731D-49F135622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A217265-61F3-330D-B1D9-7AA8F5889684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C05ACB-A9E5-B3E4-2CF2-B6E0E870A6EF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C05ACB-A9E5-B3E4-2CF2-B6E0E870A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44A5C3AE-996B-54BB-DF79-831DC72E0AB1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AF83B77-9C57-9BEC-55A4-08466B3FD4CE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AF83B77-9C57-9BEC-55A4-08466B3FD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CD432F5-ADED-10E3-72A4-D50B5D4D87BE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CD432F5-ADED-10E3-72A4-D50B5D4D8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2686669-6A2E-DC19-F81D-FAE0CC5C6628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2686669-6A2E-DC19-F81D-FAE0CC5C6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D3451B9-B701-A630-EA5F-073CF0C2EEAD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B21B7-F1D3-1865-B69B-8539D237D162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91333-0246-264A-C675-04B0992A6D72}"/>
              </a:ext>
            </a:extLst>
          </p:cNvPr>
          <p:cNvSpPr/>
          <p:nvPr/>
        </p:nvSpPr>
        <p:spPr>
          <a:xfrm rot="8762111">
            <a:off x="6518223" y="2767393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28615-20B3-A311-263F-302017CCE62A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9E2484-144A-A726-6947-6730B0941C35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4BD028-F8C1-E216-7A79-8D9F84417855}"/>
              </a:ext>
            </a:extLst>
          </p:cNvPr>
          <p:cNvSpPr txBox="1"/>
          <p:nvPr/>
        </p:nvSpPr>
        <p:spPr>
          <a:xfrm>
            <a:off x="4760889" y="5870307"/>
            <a:ext cx="2670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If we do the math…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5443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E49AB-5176-D868-A2A8-1DC794FD6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3FB14373-7624-7868-0844-BD99F4C3290C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3FB14373-7624-7868-0844-BD99F4C32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23893F3F-1811-21D9-E44E-D493B41D0762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9B4437-3B64-518B-7A1F-59A7F1EA3EC9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500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7B5EE1-D4D3-6231-14E8-9B47FF5EBE4E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33E2D5-FE39-7BBA-CCBE-FDC74FCBC3C2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11276"/>
            <a:ext cx="1189911" cy="1498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2EBBAB-866E-1CF5-9138-763EBABF4763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2EBBAB-866E-1CF5-9138-763EBABF4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FDB332-DC8D-35E9-41CD-9910955D4171}"/>
                  </a:ext>
                </a:extLst>
              </p:cNvPr>
              <p:cNvSpPr txBox="1"/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FDB332-DC8D-35E9-41CD-9910955D4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9C74563-B0FE-2319-E5C3-A5C49156BE50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9C74563-B0FE-2319-E5C3-A5C49156B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2350B6-FC60-C9D7-4F1C-0B7C3E4B6ACE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743E70-2B4E-A11F-BF57-A41D2B69340F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743E70-2B4E-A11F-BF57-A41D2B693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3DFC221-C37E-1D19-21AD-82D349EC834B}"/>
                  </a:ext>
                </a:extLst>
              </p:cNvPr>
              <p:cNvSpPr/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3DFC221-C37E-1D19-21AD-82D349EC83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5A90D6-D3BE-391F-3180-2D3E24BF5DDD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8728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53C2AE-B043-0216-D5F2-960FEDB0189C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53C2AE-B043-0216-D5F2-960FEDB01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EC84759-5550-DFA3-0A15-2E8D70C55164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F66090DD-3840-89D9-031E-1CBF764625AE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791A7F-3FD3-7C04-F0AF-293269217147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8947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PH" sz="3000" b="0" i="1" smtClean="0">
                        <a:solidFill>
                          <a:srgbClr val="7030A0">
                            <a:alpha val="30000"/>
                          </a:srgbClr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PH" sz="3000" dirty="0">
                    <a:solidFill>
                      <a:srgbClr val="7030A0">
                        <a:alpha val="30000"/>
                      </a:srgbClr>
                    </a:solidFill>
                  </a:rPr>
                  <a:t>0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791A7F-3FD3-7C04-F0AF-293269217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894797" cy="553998"/>
              </a:xfrm>
              <a:prstGeom prst="rect">
                <a:avLst/>
              </a:prstGeom>
              <a:blipFill>
                <a:blip r:embed="rId10"/>
                <a:stretch>
                  <a:fillRect t="-13333" r="-14966" b="-355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451675C-84D9-F775-02F3-6CD973755C29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451675C-84D9-F775-02F3-6CD973755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3104B2-A4BE-3D5A-3CD1-8A94C9A1A437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3104B2-A4BE-3D5A-3CD1-8A94C9A1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4F4AD8-C48D-36CE-08F5-EF67410E05FF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4F4AD8-C48D-36CE-08F5-EF67410E0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7C7E33-C38C-67EB-0869-B4BB4632E056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7C7E33-C38C-67EB-0869-B4BB4632E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B81E130-517E-7080-DEB8-2DEDF2BB802A}"/>
                  </a:ext>
                </a:extLst>
              </p:cNvPr>
              <p:cNvSpPr/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B81E130-517E-7080-DEB8-2DEDF2BB8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DA27AB34-84C5-2D07-0375-9BA85332E939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1955AD0-654E-F5DF-A7D9-FB67589C0F14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B21F879-07D1-E7EB-0565-DBAE30E1D39E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173807-DC88-DF5D-6BA1-CBBFCAE490F8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13BB25-B4F7-16B3-4DF6-1FEDDF285ECC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13BB25-B4F7-16B3-4DF6-1FEDDF285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FC01C6-64F2-37EB-9502-EB0B0DD2AC07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FC01C6-64F2-37EB-9502-EB0B0DD2A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FB94BE-ACBC-99EB-86BF-FFD148D3B58C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FB94BE-ACBC-99EB-86BF-FFD148D3B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AF654EF-4571-0DFB-85B8-1CC458633BBE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EBFE2CB-E75E-FE20-2B4B-7D4FB9F1E1FD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EBFE2CB-E75E-FE20-2B4B-7D4FB9F1E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409263-110D-EF88-2642-D5771A5B21FB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409263-110D-EF88-2642-D5771A5B2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583A8-4AB4-30E6-F6D2-B4204B4F0A11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D123F1-A67F-309B-3737-3B9DB309C3E5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D123F1-A67F-309B-3737-3B9DB309C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8826E9EF-C618-C1DD-5A99-7FC3C1A9E57A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827B16B-E34B-D915-1855-3DEE5BE036B3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8947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PH" sz="3000" b="0" i="1" smtClean="0">
                        <a:solidFill>
                          <a:srgbClr val="7030A0">
                            <a:alpha val="30000"/>
                          </a:srgbClr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PH" sz="3000" dirty="0">
                    <a:solidFill>
                      <a:srgbClr val="7030A0">
                        <a:alpha val="30000"/>
                      </a:srgbClr>
                    </a:solidFill>
                  </a:rPr>
                  <a:t>0</a:t>
                </a: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827B16B-E34B-D915-1855-3DEE5BE03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894797" cy="553998"/>
              </a:xfrm>
              <a:prstGeom prst="rect">
                <a:avLst/>
              </a:prstGeom>
              <a:blipFill>
                <a:blip r:embed="rId22"/>
                <a:stretch>
                  <a:fillRect t="-13187" r="-14966" b="-340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2464AE-8AEF-13C2-FEE9-6CCEAA72423C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2464AE-8AEF-13C2-FEE9-6CCEAA724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056011C-992E-6B74-3C87-19E54B2FA31C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056011C-992E-6B74-3C87-19E54B2FA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5D8239-59C1-614D-BADE-063A1B8A65F6}"/>
                  </a:ext>
                </a:extLst>
              </p:cNvPr>
              <p:cNvSpPr txBox="1"/>
              <p:nvPr/>
            </p:nvSpPr>
            <p:spPr>
              <a:xfrm>
                <a:off x="4887688" y="6135575"/>
                <a:ext cx="241662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PH" sz="25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sSub>
                        <m:sSub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5D8239-59C1-614D-BADE-063A1B8A6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688" y="6135575"/>
                <a:ext cx="2416623" cy="477054"/>
              </a:xfrm>
              <a:prstGeom prst="rect">
                <a:avLst/>
              </a:prstGeom>
              <a:blipFill>
                <a:blip r:embed="rId25"/>
                <a:stretch>
                  <a:fillRect r="-1515" b="-1519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CE7250-68E7-A7A4-285D-31E65B2D6E28}"/>
                  </a:ext>
                </a:extLst>
              </p:cNvPr>
              <p:cNvSpPr txBox="1"/>
              <p:nvPr/>
            </p:nvSpPr>
            <p:spPr>
              <a:xfrm>
                <a:off x="3594017" y="5563238"/>
                <a:ext cx="492133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𝑇𝑜𝑑𝑎𝑦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H" sz="2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CE7250-68E7-A7A4-285D-31E65B2D6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017" y="5563238"/>
                <a:ext cx="4921333" cy="477054"/>
              </a:xfrm>
              <a:prstGeom prst="rect">
                <a:avLst/>
              </a:prstGeom>
              <a:blipFill>
                <a:blip r:embed="rId2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BFC293B-D1E7-23A1-D76F-895B86BE93E6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79FE7-321E-5124-013B-40B829A9D93A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CEAD1DA-2ED6-DC7A-74EA-07FC82F069F3}"/>
              </a:ext>
            </a:extLst>
          </p:cNvPr>
          <p:cNvSpPr/>
          <p:nvPr/>
        </p:nvSpPr>
        <p:spPr>
          <a:xfrm rot="8762111">
            <a:off x="6518223" y="2767393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A8948-0E24-3703-29FC-819D242095A3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49CB49-6DA6-8AF4-0DCB-EDC220C7D0BD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708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686D2-595A-DC32-EE5D-38D006FCB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7859417-2FF0-B79A-6359-D1B17F14E901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7859417-2FF0-B79A-6359-D1B17F14E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021322E3-1B7B-85A0-FC8A-A8BF043E2046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EA4B25-4640-0AC1-E946-CF43E47FC689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500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08CD06-03DA-EA08-4AC3-1A68BA5F3B6C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9BA4A5-5876-7F54-B55B-46528819739D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11276"/>
            <a:ext cx="1189911" cy="1498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B29F95-FEE3-0E07-6719-3290117F1BDE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B29F95-FEE3-0E07-6719-3290117F1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E72532-8E07-CB84-E72F-CAA0C2D08EC6}"/>
                  </a:ext>
                </a:extLst>
              </p:cNvPr>
              <p:cNvSpPr txBox="1"/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E72532-8E07-CB84-E72F-CAA0C2D08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00BE956-249A-324E-0027-D1B308230B8C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00BE956-249A-324E-0027-D1B308230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5468F-DCE5-D66C-4026-8EF410DF3E79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CF7314-BF0F-EE98-C8FF-EDFA4B1E853E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CF7314-BF0F-EE98-C8FF-EDFA4B1E8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29CF477-2578-644C-D1D4-5625D7400DF0}"/>
                  </a:ext>
                </a:extLst>
              </p:cNvPr>
              <p:cNvSpPr/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29CF477-2578-644C-D1D4-5625D7400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63E5E7-76DC-BA4A-7D7E-90229EFCCD2A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8728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431999-0536-F593-664F-E0095777E2F3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431999-0536-F593-664F-E0095777E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26D654-F750-2841-8F44-9C3BB90BE467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BE1DFC24-A67A-7DC1-C604-D0F65BDDBC73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0718949-3742-4367-8B03-5E362A47A9C9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0718949-3742-4367-8B03-5E362A47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150DE5-5BAE-81BF-43AF-0574BD39DCC0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150DE5-5BAE-81BF-43AF-0574BD39D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2D5531-9C5A-B750-CF6D-ACCA97552A70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2D5531-9C5A-B750-CF6D-ACCA97552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07EB43-8D5D-58ED-4274-898F393F202B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07EB43-8D5D-58ED-4274-898F393F2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0AA623-5CE5-0FD1-240E-4D18F7A1C16A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0AA623-5CE5-0FD1-240E-4D18F7A1C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AD6D10D-ECD9-7249-89B3-6577A42AB8AC}"/>
                  </a:ext>
                </a:extLst>
              </p:cNvPr>
              <p:cNvSpPr/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AD6D10D-ECD9-7249-89B3-6577A42AB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459F8112-41D4-2260-9F63-894B443B4180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BA807C5-7795-683D-0E07-964D3DC3B11F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D681619-62DD-040B-45B7-0EF67B5E80F3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9BC24A-2674-C4EF-5FFD-86A08EA09C74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E04B3D-C9F8-B2F0-50F3-498C02340661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E04B3D-C9F8-B2F0-50F3-498C02340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9C94EE-B251-A414-B48E-754739DCF3B1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9C94EE-B251-A414-B48E-754739DCF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024E1EE-4ABF-2076-05AA-A01CFDB7001D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024E1EE-4ABF-2076-05AA-A01CFDB700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44EA6C-FB5D-B37C-5A86-CC3776ABAC86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5A0C0D-3B77-9D7B-EC66-ABA345A1F30D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5A0C0D-3B77-9D7B-EC66-ABA345A1F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57D47C4-6D72-6158-FD73-A3B73C31B2EA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57D47C4-6D72-6158-FD73-A3B73C31B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537F1CD-8CD6-D1E0-1AFD-DD9F1DFDC237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7914D9-0612-D982-65B3-351D5F13D567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7914D9-0612-D982-65B3-351D5F13D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E7120A35-A5EB-2F2C-4A25-F860FB102F00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216CB50-2D32-F9AF-4471-7A3F41837FBD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216CB50-2D32-F9AF-4471-7A3F41837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6732240-AD93-C633-F6FB-3FC7549EEA54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6732240-AD93-C633-F6FB-3FC7549EE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B8057-A8CE-E66D-EA6B-3283249C09BC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B8057-A8CE-E66D-EA6B-3283249C0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47A5B52-8BFB-177B-26C0-F570C2AD6E5D}"/>
                  </a:ext>
                </a:extLst>
              </p:cNvPr>
              <p:cNvSpPr txBox="1"/>
              <p:nvPr/>
            </p:nvSpPr>
            <p:spPr>
              <a:xfrm>
                <a:off x="4887688" y="6135575"/>
                <a:ext cx="279184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0,0</m:t>
                              </m:r>
                            </m:e>
                          </m:d>
                        </m:e>
                      </m:func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47A5B52-8BFB-177B-26C0-F570C2AD6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688" y="6135575"/>
                <a:ext cx="2791843" cy="477054"/>
              </a:xfrm>
              <a:prstGeom prst="rect">
                <a:avLst/>
              </a:prstGeom>
              <a:blipFill>
                <a:blip r:embed="rId25"/>
                <a:stretch>
                  <a:fillRect l="-873" r="-655" b="-12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1EEFC7-0D7F-A567-F544-C70409BE7E3F}"/>
                  </a:ext>
                </a:extLst>
              </p:cNvPr>
              <p:cNvSpPr txBox="1"/>
              <p:nvPr/>
            </p:nvSpPr>
            <p:spPr>
              <a:xfrm>
                <a:off x="3594017" y="5563238"/>
                <a:ext cx="532138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×1.8+</m:t>
                      </m:r>
                      <m:d>
                        <m:d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</m:t>
                          </m:r>
                        </m:e>
                      </m:d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+0.00=0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1EEFC7-0D7F-A567-F544-C70409BE7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017" y="5563238"/>
                <a:ext cx="5321383" cy="477054"/>
              </a:xfrm>
              <a:prstGeom prst="rect">
                <a:avLst/>
              </a:prstGeom>
              <a:blipFill>
                <a:blip r:embed="rId2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3C611BB-992A-FFE5-67E2-7D1DE38AE386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053E35-E3A5-2F8D-C0F6-F521D1D69451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557E502-C880-1EA6-686C-8F9E3B9D91C9}"/>
              </a:ext>
            </a:extLst>
          </p:cNvPr>
          <p:cNvSpPr/>
          <p:nvPr/>
        </p:nvSpPr>
        <p:spPr>
          <a:xfrm rot="8762111">
            <a:off x="6518223" y="2767393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1864A6-1461-2E9F-4A6D-9754E5F6716D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8CCAB5-E85D-D7B8-475D-FE3317276916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663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32F75-BFFF-52B2-370E-DE3848D1F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266F629-74BA-6EB1-2C6A-92840FAEA1EB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266F629-74BA-6EB1-2C6A-92840FAEA1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F0424F7E-4AC8-9F88-AD5E-89C11A2E1F7E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4312AF-516B-4CB4-DE53-F5004631E4DC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00" b="1" dirty="0"/>
              <a:t>0</a:t>
            </a:r>
            <a:r>
              <a:rPr lang="en-PH" sz="2500" b="1" dirty="0">
                <a:solidFill>
                  <a:schemeClr val="tx1"/>
                </a:solidFill>
              </a:rPr>
              <a:t>0</a:t>
            </a:r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28EAF7-EBD6-1D16-224F-E3CC7543B045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C5A925-2882-35B8-E200-7347C2BAEEF6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11276"/>
            <a:ext cx="1189911" cy="1498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E3C8F1-E54B-3C2E-0B55-C7DBDE24B6F4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E3C8F1-E54B-3C2E-0B55-C7DBDE24B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AF014-BD1E-B420-8335-1642E8BDE81A}"/>
                  </a:ext>
                </a:extLst>
              </p:cNvPr>
              <p:cNvSpPr txBox="1"/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AF014-BD1E-B420-8335-1642E8BDE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B19B851-2C52-D9E0-221D-A9BDFD31ECA6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B19B851-2C52-D9E0-221D-A9BDFD31E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F4CFCC-9EFA-DF78-4D07-D73DCD7EE82E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138634-85E3-132A-AC31-499F20D52F76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138634-85E3-132A-AC31-499F20D52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64BA69F-4D24-4496-3A78-98CD29AA4ED2}"/>
                  </a:ext>
                </a:extLst>
              </p:cNvPr>
              <p:cNvSpPr/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64BA69F-4D24-4496-3A78-98CD29AA4E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BC52C3-82BB-2CCE-59D3-B09E86C7B414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872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0FA835-A8CA-08C1-FFD4-826D4B3FB98D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0FA835-A8CA-08C1-FFD4-826D4B3FB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7EFC624-6CC7-1438-C620-C08DB5BB1BB8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BFA14F26-5EC0-2A3F-D6BB-F6458D332F11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F5D78A-2A03-6149-7664-D0C4AD40A951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8947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PH" sz="3000" b="0" i="1" smtClean="0">
                        <a:solidFill>
                          <a:srgbClr val="7030A0">
                            <a:alpha val="30000"/>
                          </a:srgbClr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PH" sz="3000" dirty="0">
                    <a:solidFill>
                      <a:srgbClr val="7030A0">
                        <a:alpha val="30000"/>
                      </a:srgbClr>
                    </a:solidFill>
                  </a:rPr>
                  <a:t>0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F5D78A-2A03-6149-7664-D0C4AD40A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894797" cy="553998"/>
              </a:xfrm>
              <a:prstGeom prst="rect">
                <a:avLst/>
              </a:prstGeom>
              <a:blipFill>
                <a:blip r:embed="rId10"/>
                <a:stretch>
                  <a:fillRect t="-13333" r="-14966" b="-355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F6D7EB-31A2-549A-0219-A79D47D9A19E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F6D7EB-31A2-549A-0219-A79D47D9A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E92189-3DF7-C940-186E-C726C8CA58E4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E92189-3DF7-C940-186E-C726C8CA5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E522E92-9DC8-5762-89F5-23CAC749C36B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E522E92-9DC8-5762-89F5-23CAC749C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FBEDB3-6B12-EBA1-4AC0-04FCD5E286F7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FBEDB3-6B12-EBA1-4AC0-04FCD5E28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C0F6C75-8A3B-085F-8E32-CF1DCBE2CFEF}"/>
                  </a:ext>
                </a:extLst>
              </p:cNvPr>
              <p:cNvSpPr/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C0F6C75-8A3B-085F-8E32-CF1DCBE2C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CBA94C9B-16B4-4063-7C4A-703DD909D64D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E6570E-BF9B-5B75-C82B-2A1391F2E5F6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1D4263-EAD9-C061-A777-304B48DC43C9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3489F1-D552-8DC0-681C-FDBFF2E2C21A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1E5DFE-9A61-6EF7-7066-C09C631916CA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1E5DFE-9A61-6EF7-7066-C09C63191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B7B19A1-65E0-6CE9-0DBE-10AA8683A251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B7B19A1-65E0-6CE9-0DBE-10AA8683A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CEC4428-7FC6-8C9F-5859-40154F738291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CEC4428-7FC6-8C9F-5859-40154F738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2A69E79-B24B-2825-E44B-25394E766353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D32DFB-3988-C88A-2FD2-95D591CA2F0D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D32DFB-3988-C88A-2FD2-95D591CA2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D038230-F243-8853-BFD4-475291B5DBDE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D038230-F243-8853-BFD4-475291B5D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B6F79A2-767D-1376-2F82-8147001AE040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8EF9AE-A4D4-2992-CC24-CAE517B3CCAD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8EF9AE-A4D4-2992-CC24-CAE517B3C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F3069456-3839-E1EC-182E-9F4FF6EC6814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D9BDBA5-592D-4110-5DDB-A8489CC9F795}"/>
                  </a:ext>
                </a:extLst>
              </p:cNvPr>
              <p:cNvSpPr txBox="1"/>
              <p:nvPr/>
            </p:nvSpPr>
            <p:spPr>
              <a:xfrm>
                <a:off x="10323591" y="4376059"/>
                <a:ext cx="4940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D9BDBA5-592D-4110-5DDB-A8489CC9F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3591" y="4376059"/>
                <a:ext cx="494046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2F05DD1-706E-73D1-B71F-F9F8FE6E80AD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2F05DD1-706E-73D1-B71F-F9F8FE6E8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18C65A-5AE8-5BDF-773D-C426F46D8EB9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18C65A-5AE8-5BDF-773D-C426F46D8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E09350-54A1-D5CE-4FDF-59A103F93271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E09350-54A1-D5CE-4FDF-59A103F93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196D1FF-3175-4C81-0E91-E45186564257}"/>
                  </a:ext>
                </a:extLst>
              </p:cNvPr>
              <p:cNvSpPr txBox="1"/>
              <p:nvPr/>
            </p:nvSpPr>
            <p:spPr>
              <a:xfrm>
                <a:off x="4875183" y="5596950"/>
                <a:ext cx="289407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5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196D1FF-3175-4C81-0E91-E4518656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83" y="5596950"/>
                <a:ext cx="2894074" cy="477054"/>
              </a:xfrm>
              <a:prstGeom prst="rect">
                <a:avLst/>
              </a:prstGeom>
              <a:blipFill>
                <a:blip r:embed="rId26"/>
                <a:stretch>
                  <a:fillRect t="-5128" b="-102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0ABC2B-606D-469F-D73E-7358A9E3541A}"/>
                  </a:ext>
                </a:extLst>
              </p:cNvPr>
              <p:cNvSpPr txBox="1"/>
              <p:nvPr/>
            </p:nvSpPr>
            <p:spPr>
              <a:xfrm>
                <a:off x="4875182" y="6219143"/>
                <a:ext cx="3322519" cy="4770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5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×1.1+0.0=0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0ABC2B-606D-469F-D73E-7358A9E35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82" y="6219143"/>
                <a:ext cx="3322519" cy="477054"/>
              </a:xfrm>
              <a:prstGeom prst="rect">
                <a:avLst/>
              </a:prstGeom>
              <a:blipFill>
                <a:blip r:embed="rId27"/>
                <a:stretch>
                  <a:fillRect t="-1190" b="-5952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A8DE61D-49A9-9728-0ACB-8255D1652373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CBBB9-0CC9-4FF2-8D92-8A16A547F0F4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497A903-F36C-6FB5-E6FF-B4DA143310DA}"/>
              </a:ext>
            </a:extLst>
          </p:cNvPr>
          <p:cNvSpPr/>
          <p:nvPr/>
        </p:nvSpPr>
        <p:spPr>
          <a:xfrm rot="8762111">
            <a:off x="6518223" y="2767393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F15928-1C1C-CC89-69A5-0EC136F0D010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167483-4EFA-07A3-B3FB-C0009F8C83DA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2187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A740B-FDC6-88B7-FFE8-185CD1110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28AC2EF-6012-DAC6-B977-AB181C727854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28AC2EF-6012-DAC6-B977-AB181C727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2235C962-D13A-BA97-C929-46A78A581FFE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5EC2EF-48DC-B839-F46C-DFD0B5F231CC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00" b="1" dirty="0"/>
              <a:t>0</a:t>
            </a:r>
            <a:r>
              <a:rPr lang="en-PH" sz="2500" b="1" dirty="0">
                <a:solidFill>
                  <a:schemeClr val="tx1"/>
                </a:solidFill>
              </a:rPr>
              <a:t>0</a:t>
            </a:r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A93706-46D2-F80E-0163-F4EDD2C3FC00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D7C061-5723-9CAE-B585-282C54B1F331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11276"/>
            <a:ext cx="1189911" cy="1498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F7187E-ACC0-F515-081F-D277471E4413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F7187E-ACC0-F515-081F-D277471E4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F073BC-C892-9361-E29C-0CB4CEB6BCD4}"/>
                  </a:ext>
                </a:extLst>
              </p:cNvPr>
              <p:cNvSpPr txBox="1"/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F073BC-C892-9361-E29C-0CB4CEB6B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48896FD-D000-BBCA-C032-B37313E4D28B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48896FD-D000-BBCA-C032-B37313E4D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820170-174F-1029-5DB9-0DC3E6720134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DFE04D-623E-A158-F223-4CA64A77E666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DFE04D-623E-A158-F223-4CA64A77E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6EF97BD-91C3-2C29-96F3-2610193D44B1}"/>
                  </a:ext>
                </a:extLst>
              </p:cNvPr>
              <p:cNvSpPr/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6EF97BD-91C3-2C29-96F3-2610193D4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DFA14D-FC45-813C-1106-8582C6CF78ED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872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C06702-543A-A13E-A832-14FA50FC8358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C06702-543A-A13E-A832-14FA50FC8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21AC0A1-D7E7-E434-DB78-79F502F7953B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73D8BF23-2BA9-2D36-98C8-386DE74A6B94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4F406A-C7AD-9201-1F7B-611F186794A0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8947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PH" sz="3000" b="0" i="1" smtClean="0">
                        <a:solidFill>
                          <a:srgbClr val="7030A0">
                            <a:alpha val="30000"/>
                          </a:srgbClr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PH" sz="3000" dirty="0">
                    <a:solidFill>
                      <a:srgbClr val="7030A0">
                        <a:alpha val="30000"/>
                      </a:srgbClr>
                    </a:solidFill>
                  </a:rPr>
                  <a:t>0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4F406A-C7AD-9201-1F7B-611F18679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894797" cy="553998"/>
              </a:xfrm>
              <a:prstGeom prst="rect">
                <a:avLst/>
              </a:prstGeom>
              <a:blipFill>
                <a:blip r:embed="rId10"/>
                <a:stretch>
                  <a:fillRect t="-13333" r="-14966" b="-355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579B2D-B07D-B8B8-FAE7-6A7336E7E9F0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579B2D-B07D-B8B8-FAE7-6A7336E7E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95D4E-5185-E34B-ABE6-25F368554DF4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95D4E-5185-E34B-ABE6-25F368554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1B6ABB-BC7E-081A-16F3-509D7BB8EE3C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1B6ABB-BC7E-081A-16F3-509D7BB8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B6EEDD4-BD19-765E-6B0A-B0580C49EC0B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B6EEDD4-BD19-765E-6B0A-B0580C49E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3BDECDF-5E66-E343-7341-11F82F2376B5}"/>
                  </a:ext>
                </a:extLst>
              </p:cNvPr>
              <p:cNvSpPr/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3BDECDF-5E66-E343-7341-11F82F237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6926E2BC-269C-5E18-3B50-1C667A9F689B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D5EE8A-D098-9E9D-A9E9-3F13B75F9257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6877C4-BB72-5770-D230-B2108D420D43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4FF5A1-8990-4653-E704-2A2FCDD757F2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9818942-D482-EF64-A826-66505360E92E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9818942-D482-EF64-A826-66505360E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C2AA41-F156-23D1-9E90-06B42E9FA821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C2AA41-F156-23D1-9E90-06B42E9FA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5C57F74-E554-1B53-92C5-9A21D20F9083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5C57F74-E554-1B53-92C5-9A21D20F9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5A3FA4C-82DD-6938-DA69-472F915D068E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3A951EF-A8A6-6D4B-5D9A-E567231EE02A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3A951EF-A8A6-6D4B-5D9A-E567231EE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C331319-478E-5B29-5A82-4D1F1B68BC24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C331319-478E-5B29-5A82-4D1F1B68B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6E40EF9-5C87-E673-A093-C886CFEE7703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93B32E-A9F0-1234-ADA9-8DAFCBA455C5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93B32E-A9F0-1234-ADA9-8DAFCBA45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D7406DF1-49F3-D484-BED4-22E21D7872EF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3D8D121-33FC-25E4-3D64-BB58C430ECCD}"/>
                  </a:ext>
                </a:extLst>
              </p:cNvPr>
              <p:cNvSpPr txBox="1"/>
              <p:nvPr/>
            </p:nvSpPr>
            <p:spPr>
              <a:xfrm>
                <a:off x="10323591" y="4376059"/>
                <a:ext cx="4940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3D8D121-33FC-25E4-3D64-BB58C430E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3591" y="4376059"/>
                <a:ext cx="494046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6EFDDF-4104-53E6-5941-9B19D8EA1C49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6EFDDF-4104-53E6-5941-9B19D8EA1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D912A84-9077-357E-9A12-BB8AE0FF4849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D912A84-9077-357E-9A12-BB8AE0FF4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41A1069-EAC3-F178-D112-99A9051C8034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41A1069-EAC3-F178-D112-99A9051C8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CE2AC8A-CCD3-CC36-FD94-2511D07777D2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70AED-CA07-AE89-0955-01F8D44F6079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4361B5-3D64-E890-ACC8-C55B7A1F8187}"/>
              </a:ext>
            </a:extLst>
          </p:cNvPr>
          <p:cNvSpPr/>
          <p:nvPr/>
        </p:nvSpPr>
        <p:spPr>
          <a:xfrm rot="8762111">
            <a:off x="6518223" y="2767393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88E28C-9F0F-EFBA-08BF-B6372D0F2562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BFA1C4-E76D-51F8-0276-0E2337CEF16B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B5939E-AE14-6B32-2349-D47470923BB1}"/>
                  </a:ext>
                </a:extLst>
              </p:cNvPr>
              <p:cNvSpPr txBox="1"/>
              <p:nvPr/>
            </p:nvSpPr>
            <p:spPr>
              <a:xfrm>
                <a:off x="8848765" y="5911542"/>
                <a:ext cx="1495966" cy="4770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5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B5939E-AE14-6B32-2349-D4747092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65" y="5911542"/>
                <a:ext cx="1495966" cy="477054"/>
              </a:xfrm>
              <a:prstGeom prst="rect">
                <a:avLst/>
              </a:prstGeom>
              <a:blipFill>
                <a:blip r:embed="rId26"/>
                <a:stretch>
                  <a:fillRect t="-1190" r="-7968" b="-4762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E8DFD18-9279-9F61-A231-43A7B036E3FC}"/>
              </a:ext>
            </a:extLst>
          </p:cNvPr>
          <p:cNvSpPr txBox="1"/>
          <p:nvPr/>
        </p:nvSpPr>
        <p:spPr>
          <a:xfrm>
            <a:off x="985838" y="5906140"/>
            <a:ext cx="7829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That gives us predicted value for tomorrow’s stock price,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851901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9E113-BCD5-A55E-5DB5-0AE424A63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C1C6-6CDA-A85B-286E-D7204A41A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Characteristics of 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6DD86-0429-D334-350C-E43A4CA56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b="1" dirty="0">
                <a:solidFill>
                  <a:srgbClr val="002060"/>
                </a:solidFill>
              </a:rPr>
              <a:t>Sequential Relationship</a:t>
            </a:r>
          </a:p>
          <a:p>
            <a:pPr marL="0" indent="0">
              <a:buNone/>
            </a:pPr>
            <a:r>
              <a:rPr lang="en-PH" dirty="0"/>
              <a:t>Elements in a sequential data are typically collected or observed in a specific order over time. 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Time series data such as stock price records values at different points in time.</a:t>
            </a:r>
          </a:p>
          <a:p>
            <a:pPr marL="0" indent="0">
              <a:buNone/>
            </a:pP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896071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B8790-EAF6-6AD4-9A1E-1CB25C872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8040-C0A1-8BC4-B7B3-A881DAA21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Characteristics of 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3D54-8003-3FA7-D6C7-E2D9E43DD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b="1" dirty="0">
                <a:solidFill>
                  <a:srgbClr val="002060"/>
                </a:solidFill>
              </a:rPr>
              <a:t>Variable Length</a:t>
            </a:r>
          </a:p>
          <a:p>
            <a:pPr marL="0" indent="0">
              <a:buNone/>
            </a:pPr>
            <a:r>
              <a:rPr lang="en-PH" dirty="0"/>
              <a:t>Sequential data </a:t>
            </a:r>
            <a:r>
              <a:rPr lang="en-PH" b="1" dirty="0">
                <a:solidFill>
                  <a:srgbClr val="002060"/>
                </a:solidFill>
              </a:rPr>
              <a:t>can have variable lengths</a:t>
            </a:r>
            <a:r>
              <a:rPr lang="en-PH" dirty="0"/>
              <a:t>. 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In natural language, sentences can be of different lengths.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In genomics, DNA sequences can vary in length depending on the organism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05367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D8DF65-88EF-D8C6-398E-7CA6E1C02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E988-5250-B83D-691F-6D2890B8E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Sequential Data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BCF1A1-C600-C157-89EB-A0580F8CC9EA}"/>
              </a:ext>
            </a:extLst>
          </p:cNvPr>
          <p:cNvGrpSpPr/>
          <p:nvPr/>
        </p:nvGrpSpPr>
        <p:grpSpPr>
          <a:xfrm>
            <a:off x="2843419" y="2497497"/>
            <a:ext cx="6505162" cy="3534135"/>
            <a:chOff x="3000115" y="1485891"/>
            <a:chExt cx="6505162" cy="4420311"/>
          </a:xfrm>
        </p:grpSpPr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86F1648A-BD56-4EEB-921B-A5E2E0F3EE2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58754736"/>
                </p:ext>
              </p:extLst>
            </p:nvPr>
          </p:nvGraphicFramePr>
          <p:xfrm>
            <a:off x="3879993" y="1485891"/>
            <a:ext cx="5625284" cy="4050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1B3497-F4D4-FDCC-5085-F17881BF292C}"/>
                </a:ext>
              </a:extLst>
            </p:cNvPr>
            <p:cNvSpPr txBox="1"/>
            <p:nvPr/>
          </p:nvSpPr>
          <p:spPr>
            <a:xfrm>
              <a:off x="3000115" y="3145418"/>
              <a:ext cx="879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04231E-BCBD-F637-F9F3-042463FED5FA}"/>
                </a:ext>
              </a:extLst>
            </p:cNvPr>
            <p:cNvSpPr txBox="1"/>
            <p:nvPr/>
          </p:nvSpPr>
          <p:spPr>
            <a:xfrm>
              <a:off x="6252696" y="5536870"/>
              <a:ext cx="879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47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89594-BE7E-22B9-3B75-99C5D2AE2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1A96-9FBF-2E58-5CB2-2154CCFC6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03509"/>
            <a:ext cx="10515600" cy="1325563"/>
          </a:xfrm>
        </p:spPr>
        <p:txBody>
          <a:bodyPr/>
          <a:lstStyle/>
          <a:p>
            <a:r>
              <a:rPr lang="en-PH" dirty="0"/>
              <a:t>Examples of Sequential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2093EC-A94D-9609-89FB-94794BC4ED23}"/>
              </a:ext>
            </a:extLst>
          </p:cNvPr>
          <p:cNvSpPr txBox="1"/>
          <p:nvPr/>
        </p:nvSpPr>
        <p:spPr>
          <a:xfrm>
            <a:off x="659130" y="5463576"/>
            <a:ext cx="108737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Time series data </a:t>
            </a:r>
            <a:r>
              <a:rPr lang="en-US" sz="2500" dirty="0"/>
              <a:t>is the most common type of sequential data where measurements are taken at regular intervals over time. Examples include stock prices, temperature readings and sensor data.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71D17C-D723-E51E-1A56-390FD9316BAD}"/>
              </a:ext>
            </a:extLst>
          </p:cNvPr>
          <p:cNvGrpSpPr/>
          <p:nvPr/>
        </p:nvGrpSpPr>
        <p:grpSpPr>
          <a:xfrm>
            <a:off x="5007499" y="1977770"/>
            <a:ext cx="6505162" cy="3534135"/>
            <a:chOff x="3000115" y="1485891"/>
            <a:chExt cx="6505162" cy="4420311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13BBC8C9-101C-C049-E646-97F243030C3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26755293"/>
                </p:ext>
              </p:extLst>
            </p:nvPr>
          </p:nvGraphicFramePr>
          <p:xfrm>
            <a:off x="3879993" y="1485891"/>
            <a:ext cx="5625284" cy="4050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68C2B7-5AFA-1AD5-7986-BAFEA348AB3D}"/>
                </a:ext>
              </a:extLst>
            </p:cNvPr>
            <p:cNvSpPr txBox="1"/>
            <p:nvPr/>
          </p:nvSpPr>
          <p:spPr>
            <a:xfrm>
              <a:off x="3000115" y="3145418"/>
              <a:ext cx="879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E7D1DA-A3DD-968F-F0EE-940A14899A27}"/>
                </a:ext>
              </a:extLst>
            </p:cNvPr>
            <p:cNvSpPr txBox="1"/>
            <p:nvPr/>
          </p:nvSpPr>
          <p:spPr>
            <a:xfrm>
              <a:off x="6252696" y="5536870"/>
              <a:ext cx="879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Year</a:t>
              </a:r>
            </a:p>
          </p:txBody>
        </p: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588F983-716F-5573-B521-8D42D00D5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536968"/>
              </p:ext>
            </p:extLst>
          </p:nvPr>
        </p:nvGraphicFramePr>
        <p:xfrm>
          <a:off x="1295873" y="2377822"/>
          <a:ext cx="2953576" cy="21488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76788">
                  <a:extLst>
                    <a:ext uri="{9D8B030D-6E8A-4147-A177-3AD203B41FA5}">
                      <a16:colId xmlns:a16="http://schemas.microsoft.com/office/drawing/2014/main" val="3411107017"/>
                    </a:ext>
                  </a:extLst>
                </a:gridCol>
                <a:gridCol w="1476788">
                  <a:extLst>
                    <a:ext uri="{9D8B030D-6E8A-4147-A177-3AD203B41FA5}">
                      <a16:colId xmlns:a16="http://schemas.microsoft.com/office/drawing/2014/main" val="35340583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en-PH" sz="1500" b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Price</a:t>
                      </a:r>
                      <a:endParaRPr lang="en-PH" sz="15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362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2000</a:t>
                      </a:r>
                      <a:endParaRPr lang="en-PH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</a:t>
                      </a:r>
                      <a:endParaRPr lang="en-PH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984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2001</a:t>
                      </a:r>
                      <a:endParaRPr lang="en-PH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125</a:t>
                      </a:r>
                      <a:endParaRPr lang="en-PH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3767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175</a:t>
                      </a:r>
                      <a:endParaRPr lang="en-PH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1552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3801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930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014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5779</TotalTime>
  <Words>2092</Words>
  <Application>Microsoft Office PowerPoint</Application>
  <PresentationFormat>Widescreen</PresentationFormat>
  <Paragraphs>909</Paragraphs>
  <Slides>57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Aptos</vt:lpstr>
      <vt:lpstr>Aptos Display</vt:lpstr>
      <vt:lpstr>Arial</vt:lpstr>
      <vt:lpstr>Cambria Math</vt:lpstr>
      <vt:lpstr>Wingdings</vt:lpstr>
      <vt:lpstr>Office Theme</vt:lpstr>
      <vt:lpstr>Recurrent Neural Networks</vt:lpstr>
      <vt:lpstr>PowerPoint Presentation</vt:lpstr>
      <vt:lpstr>Sequential Data</vt:lpstr>
      <vt:lpstr>Sequential Data</vt:lpstr>
      <vt:lpstr>Characteristics of Sequential Data</vt:lpstr>
      <vt:lpstr>Characteristics of Sequential Data</vt:lpstr>
      <vt:lpstr>Characteristics of Sequential Data</vt:lpstr>
      <vt:lpstr>Sequential Data</vt:lpstr>
      <vt:lpstr>Examples of Sequential Data</vt:lpstr>
      <vt:lpstr>Examples of Sequential Data</vt:lpstr>
      <vt:lpstr>Examples of Sequential Data</vt:lpstr>
      <vt:lpstr>Examples of Sequential Data</vt:lpstr>
      <vt:lpstr>Examples of Sequential Data</vt:lpstr>
      <vt:lpstr>Examples of Sequential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892</cp:revision>
  <dcterms:created xsi:type="dcterms:W3CDTF">2024-08-08T01:29:50Z</dcterms:created>
  <dcterms:modified xsi:type="dcterms:W3CDTF">2025-05-13T04:19:29Z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